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x="18288000" cy="10287000"/>
  <p:notesSz cx="6858000" cy="9144000"/>
  <p:embeddedFontLst>
    <p:embeddedFont>
      <p:font typeface="Open Sans 1 Bold" charset="1" panose="020B0806030504020204"/>
      <p:regular r:id="rId79"/>
    </p:embeddedFont>
    <p:embeddedFont>
      <p:font typeface="Inter Medium" charset="1" panose="02000503000000020004"/>
      <p:regular r:id="rId80"/>
    </p:embeddedFont>
    <p:embeddedFont>
      <p:font typeface="Open Sans 1" charset="1" panose="020B0606030504020204"/>
      <p:regular r:id="rId81"/>
    </p:embeddedFont>
    <p:embeddedFont>
      <p:font typeface="Inter Semi-Bold" charset="1" panose="02000503000000020004"/>
      <p:regular r:id="rId82"/>
    </p:embeddedFont>
    <p:embeddedFont>
      <p:font typeface="Inter Bold" charset="1" panose="020B0802030000000004"/>
      <p:regular r:id="rId83"/>
    </p:embeddedFont>
    <p:embeddedFont>
      <p:font typeface="Inter" charset="1" panose="020B0502030000000004"/>
      <p:regular r:id="rId84"/>
    </p:embeddedFont>
    <p:embeddedFont>
      <p:font typeface="Open Sans 2 Bold Italics" charset="1" panose="00000000000000000000"/>
      <p:regular r:id="rId85"/>
    </p:embeddedFont>
    <p:embeddedFont>
      <p:font typeface="Chau Philomene" charset="1" panose="02000806040000020003"/>
      <p:regular r:id="rId86"/>
    </p:embeddedFont>
    <p:embeddedFont>
      <p:font typeface="Sriracha" charset="1" panose="00000500000000000000"/>
      <p:regular r:id="rId87"/>
    </p:embeddedFont>
    <p:embeddedFont>
      <p:font typeface="Arimo" charset="1" panose="020B0604020202020204"/>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3.png" Type="http://schemas.openxmlformats.org/officeDocument/2006/relationships/image"/><Relationship Id="rId20" Target="../media/image21.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jpe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6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6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6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3.png" Type="http://schemas.openxmlformats.org/officeDocument/2006/relationships/image"/><Relationship Id="rId4" Target="https://c643-2803-9800-9886-526b-75-6d6a-f2e0-7b51.ngrok-free.app" TargetMode="External" Type="http://schemas.openxmlformats.org/officeDocument/2006/relationships/hyperlink"/></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44.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83.png" Type="http://schemas.openxmlformats.org/officeDocument/2006/relationships/image"/><Relationship Id="rId4" Target="../media/image3.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44.png" Type="http://schemas.openxmlformats.org/officeDocument/2006/relationships/image"/><Relationship Id="rId4" Target="../media/image85.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86.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7.png" Type="http://schemas.openxmlformats.org/officeDocument/2006/relationships/image"/><Relationship Id="rId4" Target="../media/image44.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8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https://github.com/ISPC-TST-PI-I-2024/capa-de-percepcion-grupo-opalo" TargetMode="External" Type="http://schemas.openxmlformats.org/officeDocument/2006/relationships/hyperlink"/></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png" Type="http://schemas.openxmlformats.org/officeDocument/2006/relationships/image"/><Relationship Id="rId4" Target="../media/image44.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44.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837" r="0" b="-56837"/>
            </a:stretch>
          </a:blipFill>
        </p:spPr>
      </p:sp>
      <p:sp>
        <p:nvSpPr>
          <p:cNvPr name="TextBox 3" id="3"/>
          <p:cNvSpPr txBox="true"/>
          <p:nvPr/>
        </p:nvSpPr>
        <p:spPr>
          <a:xfrm rot="0">
            <a:off x="1028700" y="2540893"/>
            <a:ext cx="6101051" cy="2192324"/>
          </a:xfrm>
          <a:prstGeom prst="rect">
            <a:avLst/>
          </a:prstGeom>
        </p:spPr>
        <p:txBody>
          <a:bodyPr anchor="t" rtlCol="false" tIns="0" lIns="0" bIns="0" rIns="0">
            <a:spAutoFit/>
          </a:bodyPr>
          <a:lstStyle/>
          <a:p>
            <a:pPr algn="l">
              <a:lnSpc>
                <a:spcPts val="8838"/>
              </a:lnSpc>
            </a:pPr>
            <a:r>
              <a:rPr lang="en-US" sz="6313" b="true">
                <a:solidFill>
                  <a:srgbClr val="FFFFFF"/>
                </a:solidFill>
                <a:latin typeface="Open Sans 1 Bold"/>
                <a:ea typeface="Open Sans 1 Bold"/>
                <a:cs typeface="Open Sans 1 Bold"/>
                <a:sym typeface="Open Sans 1 Bold"/>
              </a:rPr>
              <a:t>PROYECTO</a:t>
            </a:r>
          </a:p>
          <a:p>
            <a:pPr algn="l">
              <a:lnSpc>
                <a:spcPts val="8838"/>
              </a:lnSpc>
            </a:pPr>
            <a:r>
              <a:rPr lang="en-US" sz="6313" b="true">
                <a:solidFill>
                  <a:srgbClr val="FFFFFF"/>
                </a:solidFill>
                <a:latin typeface="Open Sans 1 Bold"/>
                <a:ea typeface="Open Sans 1 Bold"/>
                <a:cs typeface="Open Sans 1 Bold"/>
                <a:sym typeface="Open Sans 1 Bold"/>
              </a:rPr>
              <a:t>INTEGRADOR I</a:t>
            </a:r>
          </a:p>
        </p:txBody>
      </p:sp>
      <p:grpSp>
        <p:nvGrpSpPr>
          <p:cNvPr name="Group 4" id="4"/>
          <p:cNvGrpSpPr/>
          <p:nvPr/>
        </p:nvGrpSpPr>
        <p:grpSpPr>
          <a:xfrm rot="0">
            <a:off x="1307436" y="5580050"/>
            <a:ext cx="5543580" cy="842367"/>
            <a:chOff x="0" y="0"/>
            <a:chExt cx="7391440" cy="1123156"/>
          </a:xfrm>
        </p:grpSpPr>
        <p:grpSp>
          <p:nvGrpSpPr>
            <p:cNvPr name="Group 5" id="5"/>
            <p:cNvGrpSpPr/>
            <p:nvPr/>
          </p:nvGrpSpPr>
          <p:grpSpPr>
            <a:xfrm rot="0">
              <a:off x="0" y="0"/>
              <a:ext cx="7391440" cy="1123156"/>
              <a:chOff x="0" y="0"/>
              <a:chExt cx="1186767" cy="180334"/>
            </a:xfrm>
          </p:grpSpPr>
          <p:sp>
            <p:nvSpPr>
              <p:cNvPr name="Freeform 6" id="6"/>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7" id="7"/>
              <p:cNvSpPr txBox="true"/>
              <p:nvPr/>
            </p:nvSpPr>
            <p:spPr>
              <a:xfrm>
                <a:off x="0" y="-38100"/>
                <a:ext cx="1186767" cy="218434"/>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480717" y="239485"/>
              <a:ext cx="6430006" cy="596561"/>
            </a:xfrm>
            <a:prstGeom prst="rect">
              <a:avLst/>
            </a:prstGeom>
          </p:spPr>
          <p:txBody>
            <a:bodyPr anchor="t" rtlCol="false" tIns="0" lIns="0" bIns="0" rIns="0">
              <a:spAutoFit/>
            </a:bodyPr>
            <a:lstStyle/>
            <a:p>
              <a:pPr algn="ctr">
                <a:lnSpc>
                  <a:spcPts val="3789"/>
                </a:lnSpc>
                <a:spcBef>
                  <a:spcPct val="0"/>
                </a:spcBef>
              </a:pPr>
              <a:r>
                <a:rPr lang="en-US" b="true" sz="2706">
                  <a:solidFill>
                    <a:srgbClr val="FFFFFF"/>
                  </a:solidFill>
                  <a:latin typeface="Inter Medium"/>
                  <a:ea typeface="Inter Medium"/>
                  <a:cs typeface="Inter Medium"/>
                  <a:sym typeface="Inter Medium"/>
                </a:rPr>
                <a:t>MEDIDOR DE GLUCOSA IOT</a:t>
              </a:r>
            </a:p>
          </p:txBody>
        </p:sp>
      </p:grpSp>
      <p:sp>
        <p:nvSpPr>
          <p:cNvPr name="TextBox 9" id="9"/>
          <p:cNvSpPr txBox="true"/>
          <p:nvPr/>
        </p:nvSpPr>
        <p:spPr>
          <a:xfrm rot="0">
            <a:off x="1738382" y="878938"/>
            <a:ext cx="4681686" cy="861475"/>
          </a:xfrm>
          <a:prstGeom prst="rect">
            <a:avLst/>
          </a:prstGeom>
        </p:spPr>
        <p:txBody>
          <a:bodyPr anchor="t" rtlCol="false" tIns="0" lIns="0" bIns="0" rIns="0">
            <a:spAutoFit/>
          </a:bodyPr>
          <a:lstStyle/>
          <a:p>
            <a:pPr algn="ctr">
              <a:lnSpc>
                <a:spcPts val="3496"/>
              </a:lnSpc>
            </a:pPr>
            <a:r>
              <a:rPr lang="en-US" sz="2628" b="true">
                <a:solidFill>
                  <a:srgbClr val="FFFFFF"/>
                </a:solidFill>
                <a:latin typeface="Open Sans 1 Bold"/>
                <a:ea typeface="Open Sans 1 Bold"/>
                <a:cs typeface="Open Sans 1 Bold"/>
                <a:sym typeface="Open Sans 1 Bold"/>
              </a:rPr>
              <a:t>TECNICATURA SUPERIOR EN</a:t>
            </a:r>
            <a:r>
              <a:rPr lang="en-US" sz="2628" b="true">
                <a:solidFill>
                  <a:srgbClr val="FFFFFF"/>
                </a:solidFill>
                <a:latin typeface="Open Sans 1 Bold"/>
                <a:ea typeface="Open Sans 1 Bold"/>
                <a:cs typeface="Open Sans 1 Bold"/>
                <a:sym typeface="Open Sans 1 Bold"/>
              </a:rPr>
              <a:t> </a:t>
            </a:r>
          </a:p>
          <a:p>
            <a:pPr algn="ctr">
              <a:lnSpc>
                <a:spcPts val="3496"/>
              </a:lnSpc>
            </a:pPr>
            <a:r>
              <a:rPr lang="en-US" sz="2628" b="true">
                <a:solidFill>
                  <a:srgbClr val="FFFFFF"/>
                </a:solidFill>
                <a:latin typeface="Open Sans 1 Bold"/>
                <a:ea typeface="Open Sans 1 Bold"/>
                <a:cs typeface="Open Sans 1 Bold"/>
                <a:sym typeface="Open Sans 1 Bold"/>
              </a:rPr>
              <a:t>TELECOMUNICACIONES</a:t>
            </a:r>
          </a:p>
        </p:txBody>
      </p:sp>
      <p:sp>
        <p:nvSpPr>
          <p:cNvPr name="AutoShape 10" id="10"/>
          <p:cNvSpPr/>
          <p:nvPr/>
        </p:nvSpPr>
        <p:spPr>
          <a:xfrm>
            <a:off x="383038" y="2312230"/>
            <a:ext cx="6492240" cy="0"/>
          </a:xfrm>
          <a:prstGeom prst="line">
            <a:avLst/>
          </a:prstGeom>
          <a:ln cap="flat" w="38100">
            <a:solidFill>
              <a:srgbClr val="000000"/>
            </a:solidFill>
            <a:prstDash val="solid"/>
            <a:headEnd type="none" len="sm" w="sm"/>
            <a:tailEnd type="none" len="sm" w="sm"/>
          </a:ln>
        </p:spPr>
      </p:sp>
      <p:sp>
        <p:nvSpPr>
          <p:cNvPr name="AutoShape 11" id="11"/>
          <p:cNvSpPr/>
          <p:nvPr/>
        </p:nvSpPr>
        <p:spPr>
          <a:xfrm>
            <a:off x="383038" y="5008550"/>
            <a:ext cx="6492240"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1331698" y="8794887"/>
            <a:ext cx="3630048" cy="463413"/>
          </a:xfrm>
          <a:prstGeom prst="rect">
            <a:avLst/>
          </a:prstGeom>
        </p:spPr>
        <p:txBody>
          <a:bodyPr anchor="t" rtlCol="false" tIns="0" lIns="0" bIns="0" rIns="0">
            <a:spAutoFit/>
          </a:bodyPr>
          <a:lstStyle/>
          <a:p>
            <a:pPr algn="ctr">
              <a:lnSpc>
                <a:spcPts val="3764"/>
              </a:lnSpc>
            </a:pPr>
            <a:r>
              <a:rPr lang="en-US" sz="2688">
                <a:solidFill>
                  <a:srgbClr val="FFFFFF"/>
                </a:solidFill>
                <a:latin typeface="Open Sans 1"/>
                <a:ea typeface="Open Sans 1"/>
                <a:cs typeface="Open Sans 1"/>
                <a:sym typeface="Open Sans 1"/>
              </a:rPr>
              <a:t>Docente: Gonzalo Vera</a:t>
            </a:r>
          </a:p>
        </p:txBody>
      </p:sp>
      <p:grpSp>
        <p:nvGrpSpPr>
          <p:cNvPr name="Group 13" id="13"/>
          <p:cNvGrpSpPr/>
          <p:nvPr/>
        </p:nvGrpSpPr>
        <p:grpSpPr>
          <a:xfrm rot="0">
            <a:off x="8966514" y="1323963"/>
            <a:ext cx="7581992" cy="7639073"/>
            <a:chOff x="0" y="0"/>
            <a:chExt cx="10109322" cy="10185431"/>
          </a:xfrm>
        </p:grpSpPr>
        <p:grpSp>
          <p:nvGrpSpPr>
            <p:cNvPr name="Group 14" id="14"/>
            <p:cNvGrpSpPr/>
            <p:nvPr/>
          </p:nvGrpSpPr>
          <p:grpSpPr>
            <a:xfrm rot="0">
              <a:off x="0" y="0"/>
              <a:ext cx="10109322" cy="10185431"/>
              <a:chOff x="0" y="0"/>
              <a:chExt cx="2209996" cy="2226634"/>
            </a:xfrm>
          </p:grpSpPr>
          <p:sp>
            <p:nvSpPr>
              <p:cNvPr name="Freeform 15" id="15"/>
              <p:cNvSpPr/>
              <p:nvPr/>
            </p:nvSpPr>
            <p:spPr>
              <a:xfrm flipH="false" flipV="false" rot="0">
                <a:off x="0" y="0"/>
                <a:ext cx="2209996" cy="2226634"/>
              </a:xfrm>
              <a:custGeom>
                <a:avLst/>
                <a:gdLst/>
                <a:ahLst/>
                <a:cxnLst/>
                <a:rect r="r" b="b" t="t" l="l"/>
                <a:pathLst>
                  <a:path h="2226634" w="2209996">
                    <a:moveTo>
                      <a:pt x="59976" y="0"/>
                    </a:moveTo>
                    <a:lnTo>
                      <a:pt x="2150020" y="0"/>
                    </a:lnTo>
                    <a:cubicBezTo>
                      <a:pt x="2183143" y="0"/>
                      <a:pt x="2209996" y="26852"/>
                      <a:pt x="2209996" y="59976"/>
                    </a:cubicBezTo>
                    <a:lnTo>
                      <a:pt x="2209996" y="2166658"/>
                    </a:lnTo>
                    <a:cubicBezTo>
                      <a:pt x="2209996" y="2199782"/>
                      <a:pt x="2183143" y="2226634"/>
                      <a:pt x="2150020" y="2226634"/>
                    </a:cubicBezTo>
                    <a:lnTo>
                      <a:pt x="59976" y="2226634"/>
                    </a:lnTo>
                    <a:cubicBezTo>
                      <a:pt x="26852" y="2226634"/>
                      <a:pt x="0" y="2199782"/>
                      <a:pt x="0" y="2166658"/>
                    </a:cubicBezTo>
                    <a:lnTo>
                      <a:pt x="0" y="59976"/>
                    </a:lnTo>
                    <a:cubicBezTo>
                      <a:pt x="0" y="26852"/>
                      <a:pt x="26852" y="0"/>
                      <a:pt x="59976"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2209996" cy="2264734"/>
              </a:xfrm>
              <a:prstGeom prst="rect">
                <a:avLst/>
              </a:prstGeom>
            </p:spPr>
            <p:txBody>
              <a:bodyPr anchor="ctr" rtlCol="false" tIns="39855" lIns="39855" bIns="39855" rIns="39855"/>
              <a:lstStyle/>
              <a:p>
                <a:pPr algn="ctr">
                  <a:lnSpc>
                    <a:spcPts val="3080"/>
                  </a:lnSpc>
                </a:pPr>
              </a:p>
            </p:txBody>
          </p:sp>
        </p:grpSp>
        <p:grpSp>
          <p:nvGrpSpPr>
            <p:cNvPr name="Group 17" id="17"/>
            <p:cNvGrpSpPr/>
            <p:nvPr/>
          </p:nvGrpSpPr>
          <p:grpSpPr>
            <a:xfrm rot="0">
              <a:off x="242035" y="205841"/>
              <a:ext cx="9609520" cy="9773748"/>
              <a:chOff x="0" y="0"/>
              <a:chExt cx="817135" cy="831100"/>
            </a:xfrm>
          </p:grpSpPr>
          <p:sp>
            <p:nvSpPr>
              <p:cNvPr name="Freeform 18" id="18"/>
              <p:cNvSpPr/>
              <p:nvPr/>
            </p:nvSpPr>
            <p:spPr>
              <a:xfrm flipH="false" flipV="false" rot="0">
                <a:off x="0" y="0"/>
                <a:ext cx="817135" cy="831100"/>
              </a:xfrm>
              <a:custGeom>
                <a:avLst/>
                <a:gdLst/>
                <a:ahLst/>
                <a:cxnLst/>
                <a:rect r="r" b="b" t="t" l="l"/>
                <a:pathLst>
                  <a:path h="831100" w="817135">
                    <a:moveTo>
                      <a:pt x="50724" y="0"/>
                    </a:moveTo>
                    <a:lnTo>
                      <a:pt x="766411" y="0"/>
                    </a:lnTo>
                    <a:cubicBezTo>
                      <a:pt x="794425" y="0"/>
                      <a:pt x="817135" y="22710"/>
                      <a:pt x="817135" y="50724"/>
                    </a:cubicBezTo>
                    <a:lnTo>
                      <a:pt x="817135" y="780376"/>
                    </a:lnTo>
                    <a:cubicBezTo>
                      <a:pt x="817135" y="793829"/>
                      <a:pt x="811791" y="806731"/>
                      <a:pt x="802279" y="816244"/>
                    </a:cubicBezTo>
                    <a:cubicBezTo>
                      <a:pt x="792766" y="825756"/>
                      <a:pt x="779864" y="831100"/>
                      <a:pt x="766411" y="831100"/>
                    </a:cubicBezTo>
                    <a:lnTo>
                      <a:pt x="50724" y="831100"/>
                    </a:lnTo>
                    <a:cubicBezTo>
                      <a:pt x="22710" y="831100"/>
                      <a:pt x="0" y="808390"/>
                      <a:pt x="0" y="780376"/>
                    </a:cubicBezTo>
                    <a:lnTo>
                      <a:pt x="0" y="50724"/>
                    </a:lnTo>
                    <a:cubicBezTo>
                      <a:pt x="0" y="22710"/>
                      <a:pt x="22710" y="0"/>
                      <a:pt x="50724" y="0"/>
                    </a:cubicBezTo>
                    <a:close/>
                  </a:path>
                </a:pathLst>
              </a:custGeom>
              <a:blipFill>
                <a:blip r:embed="rId3"/>
                <a:stretch>
                  <a:fillRect l="-854" t="0" r="-854" b="0"/>
                </a:stretch>
              </a:blipFill>
            </p:spPr>
          </p:sp>
        </p:gr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840010" y="4553852"/>
            <a:ext cx="12247443" cy="8107807"/>
          </a:xfrm>
          <a:custGeom>
            <a:avLst/>
            <a:gdLst/>
            <a:ahLst/>
            <a:cxnLst/>
            <a:rect r="r" b="b" t="t" l="l"/>
            <a:pathLst>
              <a:path h="8107807" w="12247443">
                <a:moveTo>
                  <a:pt x="0" y="0"/>
                </a:moveTo>
                <a:lnTo>
                  <a:pt x="12247443" y="0"/>
                </a:lnTo>
                <a:lnTo>
                  <a:pt x="12247443" y="8107807"/>
                </a:lnTo>
                <a:lnTo>
                  <a:pt x="0" y="8107807"/>
                </a:lnTo>
                <a:lnTo>
                  <a:pt x="0" y="0"/>
                </a:lnTo>
                <a:close/>
              </a:path>
            </a:pathLst>
          </a:custGeom>
          <a:blipFill>
            <a:blip r:embed="rId2"/>
            <a:stretch>
              <a:fillRect l="0" t="0" r="0" b="0"/>
            </a:stretch>
          </a:blipFill>
        </p:spPr>
      </p:sp>
      <p:sp>
        <p:nvSpPr>
          <p:cNvPr name="Freeform 3" id="3"/>
          <p:cNvSpPr/>
          <p:nvPr/>
        </p:nvSpPr>
        <p:spPr>
          <a:xfrm flipH="false" flipV="false" rot="0">
            <a:off x="13366640" y="1218805"/>
            <a:ext cx="3892660" cy="8563842"/>
          </a:xfrm>
          <a:custGeom>
            <a:avLst/>
            <a:gdLst/>
            <a:ahLst/>
            <a:cxnLst/>
            <a:rect r="r" b="b" t="t" l="l"/>
            <a:pathLst>
              <a:path h="8563842" w="3892660">
                <a:moveTo>
                  <a:pt x="0" y="0"/>
                </a:moveTo>
                <a:lnTo>
                  <a:pt x="3892660" y="0"/>
                </a:lnTo>
                <a:lnTo>
                  <a:pt x="3892660" y="8563843"/>
                </a:lnTo>
                <a:lnTo>
                  <a:pt x="0" y="8563843"/>
                </a:lnTo>
                <a:lnTo>
                  <a:pt x="0" y="0"/>
                </a:lnTo>
                <a:close/>
              </a:path>
            </a:pathLst>
          </a:custGeom>
          <a:blipFill>
            <a:blip r:embed="rId3"/>
            <a:stretch>
              <a:fillRect l="-1739" t="-679" r="0" b="-679"/>
            </a:stretch>
          </a:blipFill>
        </p:spPr>
      </p:sp>
      <p:sp>
        <p:nvSpPr>
          <p:cNvPr name="Freeform 4" id="4"/>
          <p:cNvSpPr/>
          <p:nvPr/>
        </p:nvSpPr>
        <p:spPr>
          <a:xfrm flipH="false" flipV="false" rot="0">
            <a:off x="1028700" y="3331818"/>
            <a:ext cx="5380747" cy="6450830"/>
          </a:xfrm>
          <a:custGeom>
            <a:avLst/>
            <a:gdLst/>
            <a:ahLst/>
            <a:cxnLst/>
            <a:rect r="r" b="b" t="t" l="l"/>
            <a:pathLst>
              <a:path h="6450830" w="5380747">
                <a:moveTo>
                  <a:pt x="0" y="0"/>
                </a:moveTo>
                <a:lnTo>
                  <a:pt x="5380747" y="0"/>
                </a:lnTo>
                <a:lnTo>
                  <a:pt x="5380747" y="6450830"/>
                </a:lnTo>
                <a:lnTo>
                  <a:pt x="0" y="6450830"/>
                </a:lnTo>
                <a:lnTo>
                  <a:pt x="0" y="0"/>
                </a:lnTo>
                <a:close/>
              </a:path>
            </a:pathLst>
          </a:custGeom>
          <a:blipFill>
            <a:blip r:embed="rId4"/>
            <a:stretch>
              <a:fillRect l="0" t="-102905" r="-10986" b="0"/>
            </a:stretch>
          </a:blipFill>
        </p:spPr>
      </p:sp>
      <p:sp>
        <p:nvSpPr>
          <p:cNvPr name="TextBox 5" id="5"/>
          <p:cNvSpPr txBox="true"/>
          <p:nvPr/>
        </p:nvSpPr>
        <p:spPr>
          <a:xfrm rot="0">
            <a:off x="-498577" y="483121"/>
            <a:ext cx="14057845" cy="986382"/>
          </a:xfrm>
          <a:prstGeom prst="rect">
            <a:avLst/>
          </a:prstGeom>
        </p:spPr>
        <p:txBody>
          <a:bodyPr anchor="t" rtlCol="false" tIns="0" lIns="0" bIns="0" rIns="0">
            <a:spAutoFit/>
          </a:bodyPr>
          <a:lstStyle/>
          <a:p>
            <a:pPr algn="ctr">
              <a:lnSpc>
                <a:spcPts val="8139"/>
              </a:lnSpc>
            </a:pPr>
            <a:r>
              <a:rPr lang="en-US" sz="5813" b="true">
                <a:solidFill>
                  <a:srgbClr val="FFFFFF"/>
                </a:solidFill>
                <a:latin typeface="Open Sans 1 Bold"/>
                <a:ea typeface="Open Sans 1 Bold"/>
                <a:cs typeface="Open Sans 1 Bold"/>
                <a:sym typeface="Open Sans 1 Bold"/>
              </a:rPr>
              <a:t>ESQUEMA DE IMPLEMENTACION</a:t>
            </a:r>
          </a:p>
        </p:txBody>
      </p:sp>
      <p:sp>
        <p:nvSpPr>
          <p:cNvPr name="TextBox 6" id="6"/>
          <p:cNvSpPr txBox="true"/>
          <p:nvPr/>
        </p:nvSpPr>
        <p:spPr>
          <a:xfrm rot="0">
            <a:off x="8558807" y="2502164"/>
            <a:ext cx="4415268" cy="596323"/>
          </a:xfrm>
          <a:prstGeom prst="rect">
            <a:avLst/>
          </a:prstGeom>
        </p:spPr>
        <p:txBody>
          <a:bodyPr anchor="t" rtlCol="false" tIns="0" lIns="0" bIns="0" rIns="0">
            <a:spAutoFit/>
          </a:bodyPr>
          <a:lstStyle/>
          <a:p>
            <a:pPr algn="ctr">
              <a:lnSpc>
                <a:spcPts val="2417"/>
              </a:lnSpc>
            </a:pPr>
            <a:r>
              <a:rPr lang="en-US" sz="1726">
                <a:solidFill>
                  <a:srgbClr val="FFFFFF"/>
                </a:solidFill>
                <a:latin typeface="Open Sans 1"/>
                <a:ea typeface="Open Sans 1"/>
                <a:cs typeface="Open Sans 1"/>
                <a:sym typeface="Open Sans 1"/>
              </a:rPr>
              <a:t>Opcion para poder optimizar el proyecto,</a:t>
            </a:r>
          </a:p>
          <a:p>
            <a:pPr algn="ctr">
              <a:lnSpc>
                <a:spcPts val="2417"/>
              </a:lnSpc>
            </a:pPr>
            <a:r>
              <a:rPr lang="en-US" sz="1726">
                <a:solidFill>
                  <a:srgbClr val="FFFFFF"/>
                </a:solidFill>
                <a:latin typeface="Open Sans 1"/>
                <a:ea typeface="Open Sans 1"/>
                <a:cs typeface="Open Sans 1"/>
                <a:sym typeface="Open Sans 1"/>
              </a:rPr>
              <a:t>para futuras mejoras en el proyecto</a:t>
            </a:r>
          </a:p>
        </p:txBody>
      </p:sp>
      <p:sp>
        <p:nvSpPr>
          <p:cNvPr name="AutoShape 7" id="7"/>
          <p:cNvSpPr/>
          <p:nvPr/>
        </p:nvSpPr>
        <p:spPr>
          <a:xfrm flipV="true">
            <a:off x="9700286" y="4174812"/>
            <a:ext cx="3273679" cy="19050"/>
          </a:xfrm>
          <a:prstGeom prst="line">
            <a:avLst/>
          </a:prstGeom>
          <a:ln cap="flat" w="38100">
            <a:solidFill>
              <a:srgbClr val="FFFFFF"/>
            </a:solidFill>
            <a:prstDash val="solid"/>
            <a:headEnd type="none" len="sm" w="sm"/>
            <a:tailEnd type="arrow" len="sm" w="med"/>
          </a:ln>
        </p:spPr>
      </p:sp>
      <p:sp>
        <p:nvSpPr>
          <p:cNvPr name="AutoShape 8" id="8"/>
          <p:cNvSpPr/>
          <p:nvPr/>
        </p:nvSpPr>
        <p:spPr>
          <a:xfrm>
            <a:off x="9681236" y="3098487"/>
            <a:ext cx="19050" cy="1095375"/>
          </a:xfrm>
          <a:prstGeom prst="line">
            <a:avLst/>
          </a:prstGeom>
          <a:ln cap="flat" w="38100">
            <a:solidFill>
              <a:srgbClr val="FFFFFF"/>
            </a:solidFill>
            <a:prstDash val="solid"/>
            <a:headEnd type="none" len="sm" w="sm"/>
            <a:tailEnd type="none" len="sm" w="sm"/>
          </a:ln>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4000">
            <a:off x="1010015" y="2738880"/>
            <a:ext cx="10124682" cy="5458520"/>
          </a:xfrm>
          <a:custGeom>
            <a:avLst/>
            <a:gdLst/>
            <a:ahLst/>
            <a:cxnLst/>
            <a:rect r="r" b="b" t="t" l="l"/>
            <a:pathLst>
              <a:path h="5458520" w="10124682">
                <a:moveTo>
                  <a:pt x="37616" y="0"/>
                </a:moveTo>
                <a:lnTo>
                  <a:pt x="10124681" y="70422"/>
                </a:lnTo>
                <a:lnTo>
                  <a:pt x="10087064" y="5458520"/>
                </a:lnTo>
                <a:lnTo>
                  <a:pt x="0" y="5388098"/>
                </a:lnTo>
                <a:lnTo>
                  <a:pt x="37616" y="0"/>
                </a:lnTo>
                <a:close/>
              </a:path>
            </a:pathLst>
          </a:custGeom>
          <a:blipFill>
            <a:blip r:embed="rId2"/>
            <a:stretch>
              <a:fillRect l="-9" t="-17092" r="0" b="-5695"/>
            </a:stretch>
          </a:blipFill>
        </p:spPr>
      </p:sp>
      <p:sp>
        <p:nvSpPr>
          <p:cNvPr name="Freeform 3" id="3"/>
          <p:cNvSpPr/>
          <p:nvPr/>
        </p:nvSpPr>
        <p:spPr>
          <a:xfrm flipH="false" flipV="false" rot="0">
            <a:off x="12588803" y="-1903931"/>
            <a:ext cx="6847027" cy="8229600"/>
          </a:xfrm>
          <a:custGeom>
            <a:avLst/>
            <a:gdLst/>
            <a:ahLst/>
            <a:cxnLst/>
            <a:rect r="r" b="b" t="t" l="l"/>
            <a:pathLst>
              <a:path h="8229600" w="6847027">
                <a:moveTo>
                  <a:pt x="0" y="0"/>
                </a:moveTo>
                <a:lnTo>
                  <a:pt x="6847027" y="0"/>
                </a:lnTo>
                <a:lnTo>
                  <a:pt x="6847027" y="8229600"/>
                </a:lnTo>
                <a:lnTo>
                  <a:pt x="0" y="8229600"/>
                </a:lnTo>
                <a:lnTo>
                  <a:pt x="0" y="0"/>
                </a:lnTo>
                <a:close/>
              </a:path>
            </a:pathLst>
          </a:custGeom>
          <a:blipFill>
            <a:blip r:embed="rId3"/>
            <a:stretch>
              <a:fillRect l="0" t="0" r="0" b="0"/>
            </a:stretch>
          </a:blipFill>
        </p:spPr>
      </p:sp>
      <p:sp>
        <p:nvSpPr>
          <p:cNvPr name="TextBox 4" id="4"/>
          <p:cNvSpPr txBox="true"/>
          <p:nvPr/>
        </p:nvSpPr>
        <p:spPr>
          <a:xfrm rot="0">
            <a:off x="229406" y="914400"/>
            <a:ext cx="10886605" cy="1055850"/>
          </a:xfrm>
          <a:prstGeom prst="rect">
            <a:avLst/>
          </a:prstGeom>
        </p:spPr>
        <p:txBody>
          <a:bodyPr anchor="t" rtlCol="false" tIns="0" lIns="0" bIns="0" rIns="0">
            <a:spAutoFit/>
          </a:bodyPr>
          <a:lstStyle/>
          <a:p>
            <a:pPr algn="ctr">
              <a:lnSpc>
                <a:spcPts val="8692"/>
              </a:lnSpc>
            </a:pPr>
            <a:r>
              <a:rPr lang="en-US" sz="6209" b="true">
                <a:solidFill>
                  <a:srgbClr val="FFFFFF"/>
                </a:solidFill>
                <a:latin typeface="Open Sans 1 Bold"/>
                <a:ea typeface="Open Sans 1 Bold"/>
                <a:cs typeface="Open Sans 1 Bold"/>
                <a:sym typeface="Open Sans 1 Bold"/>
              </a:rPr>
              <a:t>METODOLOGIAS AGILES</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040799" y="-734387"/>
            <a:ext cx="11448693" cy="12179461"/>
          </a:xfrm>
          <a:custGeom>
            <a:avLst/>
            <a:gdLst/>
            <a:ahLst/>
            <a:cxnLst/>
            <a:rect r="r" b="b" t="t" l="l"/>
            <a:pathLst>
              <a:path h="12179461" w="11448693">
                <a:moveTo>
                  <a:pt x="0" y="0"/>
                </a:moveTo>
                <a:lnTo>
                  <a:pt x="11448693" y="0"/>
                </a:lnTo>
                <a:lnTo>
                  <a:pt x="11448693" y="12179460"/>
                </a:lnTo>
                <a:lnTo>
                  <a:pt x="0" y="12179460"/>
                </a:lnTo>
                <a:lnTo>
                  <a:pt x="0" y="0"/>
                </a:lnTo>
                <a:close/>
              </a:path>
            </a:pathLst>
          </a:custGeom>
          <a:blipFill>
            <a:blip r:embed="rId2"/>
            <a:stretch>
              <a:fillRect l="0" t="0" r="0" b="0"/>
            </a:stretch>
          </a:blipFill>
        </p:spPr>
      </p:sp>
      <p:sp>
        <p:nvSpPr>
          <p:cNvPr name="Freeform 3" id="3"/>
          <p:cNvSpPr/>
          <p:nvPr/>
        </p:nvSpPr>
        <p:spPr>
          <a:xfrm flipH="false" flipV="false" rot="0">
            <a:off x="1683548" y="2424245"/>
            <a:ext cx="10651552" cy="7203651"/>
          </a:xfrm>
          <a:custGeom>
            <a:avLst/>
            <a:gdLst/>
            <a:ahLst/>
            <a:cxnLst/>
            <a:rect r="r" b="b" t="t" l="l"/>
            <a:pathLst>
              <a:path h="7203651" w="10651552">
                <a:moveTo>
                  <a:pt x="0" y="0"/>
                </a:moveTo>
                <a:lnTo>
                  <a:pt x="10651551" y="0"/>
                </a:lnTo>
                <a:lnTo>
                  <a:pt x="10651551" y="7203651"/>
                </a:lnTo>
                <a:lnTo>
                  <a:pt x="0" y="7203651"/>
                </a:lnTo>
                <a:lnTo>
                  <a:pt x="0" y="0"/>
                </a:lnTo>
                <a:close/>
              </a:path>
            </a:pathLst>
          </a:custGeom>
          <a:blipFill>
            <a:blip r:embed="rId3"/>
            <a:stretch>
              <a:fillRect l="0" t="0" r="0" b="0"/>
            </a:stretch>
          </a:blipFill>
        </p:spPr>
      </p:sp>
      <p:sp>
        <p:nvSpPr>
          <p:cNvPr name="TextBox 4" id="4"/>
          <p:cNvSpPr txBox="true"/>
          <p:nvPr/>
        </p:nvSpPr>
        <p:spPr>
          <a:xfrm rot="0">
            <a:off x="214006" y="806601"/>
            <a:ext cx="10886605" cy="1055850"/>
          </a:xfrm>
          <a:prstGeom prst="rect">
            <a:avLst/>
          </a:prstGeom>
        </p:spPr>
        <p:txBody>
          <a:bodyPr anchor="t" rtlCol="false" tIns="0" lIns="0" bIns="0" rIns="0">
            <a:spAutoFit/>
          </a:bodyPr>
          <a:lstStyle/>
          <a:p>
            <a:pPr algn="ctr">
              <a:lnSpc>
                <a:spcPts val="8692"/>
              </a:lnSpc>
            </a:pPr>
            <a:r>
              <a:rPr lang="en-US" sz="6209" b="true">
                <a:solidFill>
                  <a:srgbClr val="FFFFFF"/>
                </a:solidFill>
                <a:latin typeface="Open Sans 1 Bold"/>
                <a:ea typeface="Open Sans 1 Bold"/>
                <a:cs typeface="Open Sans 1 Bold"/>
                <a:sym typeface="Open Sans 1 Bold"/>
              </a:rPr>
              <a:t>METODOLOGIAS AGILES</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275260" y="-665279"/>
            <a:ext cx="8162505" cy="11050323"/>
          </a:xfrm>
          <a:custGeom>
            <a:avLst/>
            <a:gdLst/>
            <a:ahLst/>
            <a:cxnLst/>
            <a:rect r="r" b="b" t="t" l="l"/>
            <a:pathLst>
              <a:path h="11050323" w="8162505">
                <a:moveTo>
                  <a:pt x="0" y="0"/>
                </a:moveTo>
                <a:lnTo>
                  <a:pt x="8162505" y="0"/>
                </a:lnTo>
                <a:lnTo>
                  <a:pt x="8162505" y="11050323"/>
                </a:lnTo>
                <a:lnTo>
                  <a:pt x="0" y="11050323"/>
                </a:lnTo>
                <a:lnTo>
                  <a:pt x="0" y="0"/>
                </a:lnTo>
                <a:close/>
              </a:path>
            </a:pathLst>
          </a:custGeom>
          <a:blipFill>
            <a:blip r:embed="rId2"/>
            <a:stretch>
              <a:fillRect l="0" t="0" r="0" b="0"/>
            </a:stretch>
          </a:blipFill>
        </p:spPr>
      </p:sp>
      <p:sp>
        <p:nvSpPr>
          <p:cNvPr name="Freeform 3" id="3"/>
          <p:cNvSpPr/>
          <p:nvPr/>
        </p:nvSpPr>
        <p:spPr>
          <a:xfrm flipH="false" flipV="false" rot="0">
            <a:off x="1028700" y="2531461"/>
            <a:ext cx="9905691" cy="6850037"/>
          </a:xfrm>
          <a:custGeom>
            <a:avLst/>
            <a:gdLst/>
            <a:ahLst/>
            <a:cxnLst/>
            <a:rect r="r" b="b" t="t" l="l"/>
            <a:pathLst>
              <a:path h="6850037" w="9905691">
                <a:moveTo>
                  <a:pt x="0" y="0"/>
                </a:moveTo>
                <a:lnTo>
                  <a:pt x="9905691" y="0"/>
                </a:lnTo>
                <a:lnTo>
                  <a:pt x="9905691" y="6850038"/>
                </a:lnTo>
                <a:lnTo>
                  <a:pt x="0" y="6850038"/>
                </a:lnTo>
                <a:lnTo>
                  <a:pt x="0" y="0"/>
                </a:lnTo>
                <a:close/>
              </a:path>
            </a:pathLst>
          </a:custGeom>
          <a:blipFill>
            <a:blip r:embed="rId3"/>
            <a:stretch>
              <a:fillRect l="0" t="0" r="0" b="0"/>
            </a:stretch>
          </a:blipFill>
        </p:spPr>
      </p:sp>
      <p:sp>
        <p:nvSpPr>
          <p:cNvPr name="TextBox 4" id="4"/>
          <p:cNvSpPr txBox="true"/>
          <p:nvPr/>
        </p:nvSpPr>
        <p:spPr>
          <a:xfrm rot="0">
            <a:off x="183207" y="914400"/>
            <a:ext cx="10886605" cy="1055850"/>
          </a:xfrm>
          <a:prstGeom prst="rect">
            <a:avLst/>
          </a:prstGeom>
        </p:spPr>
        <p:txBody>
          <a:bodyPr anchor="t" rtlCol="false" tIns="0" lIns="0" bIns="0" rIns="0">
            <a:spAutoFit/>
          </a:bodyPr>
          <a:lstStyle/>
          <a:p>
            <a:pPr algn="ctr">
              <a:lnSpc>
                <a:spcPts val="8692"/>
              </a:lnSpc>
            </a:pPr>
            <a:r>
              <a:rPr lang="en-US" sz="6209" b="true">
                <a:solidFill>
                  <a:srgbClr val="FFFFFF"/>
                </a:solidFill>
                <a:latin typeface="Open Sans 1 Bold"/>
                <a:ea typeface="Open Sans 1 Bold"/>
                <a:cs typeface="Open Sans 1 Bold"/>
                <a:sym typeface="Open Sans 1 Bold"/>
              </a:rPr>
              <a:t>METODOLOGIAS AGILES</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37204" y="4154862"/>
            <a:ext cx="8408992" cy="8229600"/>
          </a:xfrm>
          <a:custGeom>
            <a:avLst/>
            <a:gdLst/>
            <a:ahLst/>
            <a:cxnLst/>
            <a:rect r="r" b="b" t="t" l="l"/>
            <a:pathLst>
              <a:path h="8229600" w="8408992">
                <a:moveTo>
                  <a:pt x="0" y="0"/>
                </a:moveTo>
                <a:lnTo>
                  <a:pt x="8408992" y="0"/>
                </a:lnTo>
                <a:lnTo>
                  <a:pt x="840899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2177423" y="4404299"/>
            <a:ext cx="5679376" cy="5679376"/>
          </a:xfrm>
          <a:custGeom>
            <a:avLst/>
            <a:gdLst/>
            <a:ahLst/>
            <a:cxnLst/>
            <a:rect r="r" b="b" t="t" l="l"/>
            <a:pathLst>
              <a:path h="5679376" w="5679376">
                <a:moveTo>
                  <a:pt x="0" y="0"/>
                </a:moveTo>
                <a:lnTo>
                  <a:pt x="5679377" y="0"/>
                </a:lnTo>
                <a:lnTo>
                  <a:pt x="5679377" y="5679376"/>
                </a:lnTo>
                <a:lnTo>
                  <a:pt x="0" y="5679376"/>
                </a:lnTo>
                <a:lnTo>
                  <a:pt x="0" y="0"/>
                </a:lnTo>
                <a:close/>
              </a:path>
            </a:pathLst>
          </a:custGeom>
          <a:blipFill>
            <a:blip r:embed="rId3"/>
            <a:stretch>
              <a:fillRect l="0" t="0" r="0" b="0"/>
            </a:stretch>
          </a:blipFill>
        </p:spPr>
      </p:sp>
      <p:sp>
        <p:nvSpPr>
          <p:cNvPr name="TextBox 4" id="4"/>
          <p:cNvSpPr txBox="true"/>
          <p:nvPr/>
        </p:nvSpPr>
        <p:spPr>
          <a:xfrm rot="0">
            <a:off x="1028700" y="857250"/>
            <a:ext cx="8989665"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1 Bold"/>
                <a:ea typeface="Open Sans 1 Bold"/>
                <a:cs typeface="Open Sans 1 Bold"/>
                <a:sym typeface="Open Sans 1 Bold"/>
              </a:rPr>
              <a:t>ARQUITECTURA</a:t>
            </a:r>
          </a:p>
        </p:txBody>
      </p:sp>
      <p:sp>
        <p:nvSpPr>
          <p:cNvPr name="TextBox 5" id="5"/>
          <p:cNvSpPr txBox="true"/>
          <p:nvPr/>
        </p:nvSpPr>
        <p:spPr>
          <a:xfrm rot="0">
            <a:off x="1028700" y="2818810"/>
            <a:ext cx="10234764" cy="3925173"/>
          </a:xfrm>
          <a:prstGeom prst="rect">
            <a:avLst/>
          </a:prstGeom>
        </p:spPr>
        <p:txBody>
          <a:bodyPr anchor="t" rtlCol="false" tIns="0" lIns="0" bIns="0" rIns="0">
            <a:spAutoFit/>
          </a:bodyPr>
          <a:lstStyle/>
          <a:p>
            <a:pPr algn="ctr">
              <a:lnSpc>
                <a:spcPts val="3905"/>
              </a:lnSpc>
            </a:pPr>
            <a:r>
              <a:rPr lang="en-US" sz="2789">
                <a:solidFill>
                  <a:srgbClr val="FFFFFF"/>
                </a:solidFill>
                <a:latin typeface="Open Sans 1"/>
                <a:ea typeface="Open Sans 1"/>
                <a:cs typeface="Open Sans 1"/>
                <a:sym typeface="Open Sans 1"/>
              </a:rPr>
              <a:t>Para el proyecto, utilizaremos una arquitectura IoT de 7 capas, diseñada específicamente para optimizar el flujo de datos y mejorar la eficiencia de los procesos. Esta estructura permite organizar y gestionar las diferentes etapas del sistema, desde la captura y procesamiento de datos en el dispositivo hasta su análisis y almacenamiento en la nube, asegurando que cada componente funcione de manera eficiente y en coordinación con el resto del sistema</a:t>
            </a:r>
          </a:p>
        </p:txBody>
      </p:sp>
      <p:sp>
        <p:nvSpPr>
          <p:cNvPr name="TextBox 6" id="6"/>
          <p:cNvSpPr txBox="true"/>
          <p:nvPr/>
        </p:nvSpPr>
        <p:spPr>
          <a:xfrm rot="0">
            <a:off x="2105248" y="7017007"/>
            <a:ext cx="5321231" cy="3040660"/>
          </a:xfrm>
          <a:prstGeom prst="rect">
            <a:avLst/>
          </a:prstGeom>
        </p:spPr>
        <p:txBody>
          <a:bodyPr anchor="t" rtlCol="false" tIns="0" lIns="0" bIns="0" rIns="0">
            <a:spAutoFit/>
          </a:bodyPr>
          <a:lstStyle/>
          <a:p>
            <a:pPr algn="ctr">
              <a:lnSpc>
                <a:spcPts val="3029"/>
              </a:lnSpc>
            </a:pPr>
          </a:p>
          <a:p>
            <a:pPr algn="ctr">
              <a:lnSpc>
                <a:spcPts val="3029"/>
              </a:lnSpc>
              <a:spcBef>
                <a:spcPct val="0"/>
              </a:spcBef>
            </a:pPr>
            <a:r>
              <a:rPr lang="en-US" b="true" sz="2163">
                <a:solidFill>
                  <a:srgbClr val="FFFFFF"/>
                </a:solidFill>
                <a:latin typeface="Inter Medium"/>
                <a:ea typeface="Inter Medium"/>
                <a:cs typeface="Inter Medium"/>
                <a:sym typeface="Inter Medium"/>
              </a:rPr>
              <a:t>            1 </a:t>
            </a:r>
            <a:r>
              <a:rPr lang="en-US" b="true" sz="2163">
                <a:solidFill>
                  <a:srgbClr val="FFFFFF"/>
                </a:solidFill>
                <a:latin typeface="Inter Medium"/>
                <a:ea typeface="Inter Medium"/>
                <a:cs typeface="Inter Medium"/>
                <a:sym typeface="Inter Medium"/>
              </a:rPr>
              <a:t>- PERCEPCION </a:t>
            </a:r>
          </a:p>
          <a:p>
            <a:pPr algn="ctr">
              <a:lnSpc>
                <a:spcPts val="3029"/>
              </a:lnSpc>
              <a:spcBef>
                <a:spcPct val="0"/>
              </a:spcBef>
            </a:pPr>
            <a:r>
              <a:rPr lang="en-US" b="true" sz="2163">
                <a:solidFill>
                  <a:srgbClr val="FFFFFF"/>
                </a:solidFill>
                <a:latin typeface="Inter Medium"/>
                <a:ea typeface="Inter Medium"/>
                <a:cs typeface="Inter Medium"/>
                <a:sym typeface="Inter Medium"/>
              </a:rPr>
              <a:t>                           2 -PREPROCESAMIENTO</a:t>
            </a:r>
          </a:p>
          <a:p>
            <a:pPr algn="ctr">
              <a:lnSpc>
                <a:spcPts val="3029"/>
              </a:lnSpc>
              <a:spcBef>
                <a:spcPct val="0"/>
              </a:spcBef>
            </a:pPr>
            <a:r>
              <a:rPr lang="en-US" b="true" sz="2163">
                <a:solidFill>
                  <a:srgbClr val="FFFFFF"/>
                </a:solidFill>
                <a:latin typeface="Inter Medium"/>
                <a:ea typeface="Inter Medium"/>
                <a:cs typeface="Inter Medium"/>
                <a:sym typeface="Inter Medium"/>
              </a:rPr>
              <a:t>                 3 - CONECTIVIDAD</a:t>
            </a:r>
          </a:p>
          <a:p>
            <a:pPr algn="ctr">
              <a:lnSpc>
                <a:spcPts val="3029"/>
              </a:lnSpc>
              <a:spcBef>
                <a:spcPct val="0"/>
              </a:spcBef>
            </a:pPr>
            <a:r>
              <a:rPr lang="en-US" b="true" sz="2163">
                <a:solidFill>
                  <a:srgbClr val="FFFFFF"/>
                </a:solidFill>
                <a:latin typeface="Inter Medium"/>
                <a:ea typeface="Inter Medium"/>
                <a:cs typeface="Inter Medium"/>
                <a:sym typeface="Inter Medium"/>
              </a:rPr>
              <a:t>                       4 -ALMACENAMIENTO</a:t>
            </a:r>
          </a:p>
          <a:p>
            <a:pPr algn="ctr">
              <a:lnSpc>
                <a:spcPts val="3029"/>
              </a:lnSpc>
              <a:spcBef>
                <a:spcPct val="0"/>
              </a:spcBef>
            </a:pPr>
            <a:r>
              <a:rPr lang="en-US" b="true" sz="2163">
                <a:solidFill>
                  <a:srgbClr val="FFFFFF"/>
                </a:solidFill>
                <a:latin typeface="Inter Medium"/>
                <a:ea typeface="Inter Medium"/>
                <a:cs typeface="Inter Medium"/>
                <a:sym typeface="Inter Medium"/>
              </a:rPr>
              <a:t>     5 - ANALISIS</a:t>
            </a:r>
          </a:p>
          <a:p>
            <a:pPr algn="ctr">
              <a:lnSpc>
                <a:spcPts val="3029"/>
              </a:lnSpc>
              <a:spcBef>
                <a:spcPct val="0"/>
              </a:spcBef>
            </a:pPr>
            <a:r>
              <a:rPr lang="en-US" b="true" sz="2163">
                <a:solidFill>
                  <a:srgbClr val="FFFFFF"/>
                </a:solidFill>
                <a:latin typeface="Inter Medium"/>
                <a:ea typeface="Inter Medium"/>
                <a:cs typeface="Inter Medium"/>
                <a:sym typeface="Inter Medium"/>
              </a:rPr>
              <a:t>                    6 - PROCESAMIENTO</a:t>
            </a:r>
          </a:p>
          <a:p>
            <a:pPr algn="ctr">
              <a:lnSpc>
                <a:spcPts val="3029"/>
              </a:lnSpc>
              <a:spcBef>
                <a:spcPct val="0"/>
              </a:spcBef>
            </a:pPr>
            <a:r>
              <a:rPr lang="en-US" b="true" sz="2163">
                <a:solidFill>
                  <a:srgbClr val="FFFFFF"/>
                </a:solidFill>
                <a:latin typeface="Inter Medium"/>
                <a:ea typeface="Inter Medium"/>
                <a:cs typeface="Inter Medium"/>
                <a:sym typeface="Inter Medium"/>
              </a:rPr>
              <a:t>                 7 - PRESENTACION</a:t>
            </a:r>
          </a:p>
        </p:txBody>
      </p:sp>
      <p:sp>
        <p:nvSpPr>
          <p:cNvPr name="TextBox 7" id="7"/>
          <p:cNvSpPr txBox="true"/>
          <p:nvPr/>
        </p:nvSpPr>
        <p:spPr>
          <a:xfrm rot="0">
            <a:off x="1028700" y="7096408"/>
            <a:ext cx="2153096"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1 Bold"/>
                <a:ea typeface="Open Sans 1 Bold"/>
                <a:cs typeface="Open Sans 1 Bold"/>
                <a:sym typeface="Open Sans 1 Bold"/>
              </a:rPr>
              <a:t>Capas:</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812364" y="783591"/>
            <a:ext cx="16230600" cy="8050378"/>
          </a:xfrm>
          <a:custGeom>
            <a:avLst/>
            <a:gdLst/>
            <a:ahLst/>
            <a:cxnLst/>
            <a:rect r="r" b="b" t="t" l="l"/>
            <a:pathLst>
              <a:path h="8050378" w="16230600">
                <a:moveTo>
                  <a:pt x="0" y="0"/>
                </a:moveTo>
                <a:lnTo>
                  <a:pt x="16230600" y="0"/>
                </a:lnTo>
                <a:lnTo>
                  <a:pt x="16230600" y="8050378"/>
                </a:lnTo>
                <a:lnTo>
                  <a:pt x="0" y="8050378"/>
                </a:lnTo>
                <a:lnTo>
                  <a:pt x="0" y="0"/>
                </a:lnTo>
                <a:close/>
              </a:path>
            </a:pathLst>
          </a:custGeom>
          <a:blipFill>
            <a:blip r:embed="rId2"/>
            <a:stretch>
              <a:fillRect l="0" t="0" r="0" b="0"/>
            </a:stretch>
          </a:blipFill>
        </p:spPr>
      </p:sp>
      <p:grpSp>
        <p:nvGrpSpPr>
          <p:cNvPr name="Group 3" id="3"/>
          <p:cNvGrpSpPr/>
          <p:nvPr/>
        </p:nvGrpSpPr>
        <p:grpSpPr>
          <a:xfrm rot="0">
            <a:off x="13488950" y="343996"/>
            <a:ext cx="4506008" cy="684704"/>
            <a:chOff x="0" y="0"/>
            <a:chExt cx="6008010" cy="912939"/>
          </a:xfrm>
        </p:grpSpPr>
        <p:grpSp>
          <p:nvGrpSpPr>
            <p:cNvPr name="Group 4" id="4"/>
            <p:cNvGrpSpPr/>
            <p:nvPr/>
          </p:nvGrpSpPr>
          <p:grpSpPr>
            <a:xfrm rot="0">
              <a:off x="0" y="0"/>
              <a:ext cx="6008010" cy="912939"/>
              <a:chOff x="0" y="0"/>
              <a:chExt cx="1186767" cy="180334"/>
            </a:xfrm>
          </p:grpSpPr>
          <p:sp>
            <p:nvSpPr>
              <p:cNvPr name="Freeform 5" id="5"/>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6" id="6"/>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90743"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sp>
        <p:nvSpPr>
          <p:cNvPr name="TextBox 8" id="8"/>
          <p:cNvSpPr txBox="true"/>
          <p:nvPr/>
        </p:nvSpPr>
        <p:spPr>
          <a:xfrm rot="0">
            <a:off x="1028700" y="1076325"/>
            <a:ext cx="7045867" cy="1462502"/>
          </a:xfrm>
          <a:prstGeom prst="rect">
            <a:avLst/>
          </a:prstGeom>
        </p:spPr>
        <p:txBody>
          <a:bodyPr anchor="t" rtlCol="false" tIns="0" lIns="0" bIns="0" rIns="0">
            <a:spAutoFit/>
          </a:bodyPr>
          <a:lstStyle/>
          <a:p>
            <a:pPr algn="l">
              <a:lnSpc>
                <a:spcPts val="5739"/>
              </a:lnSpc>
            </a:pPr>
            <a:r>
              <a:rPr lang="en-US" b="true" sz="5217">
                <a:solidFill>
                  <a:srgbClr val="FFFFFF"/>
                </a:solidFill>
                <a:latin typeface="Inter Semi-Bold"/>
                <a:ea typeface="Inter Semi-Bold"/>
                <a:cs typeface="Inter Semi-Bold"/>
                <a:sym typeface="Inter Semi-Bold"/>
              </a:rPr>
              <a:t>CAPA DE PERCEPCION</a:t>
            </a:r>
          </a:p>
        </p:txBody>
      </p:sp>
      <p:sp>
        <p:nvSpPr>
          <p:cNvPr name="TextBox 9" id="9"/>
          <p:cNvSpPr txBox="true"/>
          <p:nvPr/>
        </p:nvSpPr>
        <p:spPr>
          <a:xfrm rot="0">
            <a:off x="799504" y="3510439"/>
            <a:ext cx="17488496" cy="3235008"/>
          </a:xfrm>
          <a:prstGeom prst="rect">
            <a:avLst/>
          </a:prstGeom>
        </p:spPr>
        <p:txBody>
          <a:bodyPr anchor="t" rtlCol="false" tIns="0" lIns="0" bIns="0" rIns="0">
            <a:spAutoFit/>
          </a:bodyPr>
          <a:lstStyle/>
          <a:p>
            <a:pPr algn="l">
              <a:lnSpc>
                <a:spcPts val="4532"/>
              </a:lnSpc>
            </a:pPr>
            <a:r>
              <a:rPr lang="en-US" b="true" sz="3237">
                <a:solidFill>
                  <a:srgbClr val="FFFFFF"/>
                </a:solidFill>
                <a:latin typeface="Inter Bold"/>
                <a:ea typeface="Inter Bold"/>
                <a:cs typeface="Inter Bold"/>
                <a:sym typeface="Inter Bold"/>
              </a:rPr>
              <a:t>LA CAPA DE PERCEPCIÓN:</a:t>
            </a:r>
          </a:p>
          <a:p>
            <a:pPr algn="l" marL="655795" indent="-327897" lvl="1">
              <a:lnSpc>
                <a:spcPts val="4252"/>
              </a:lnSpc>
              <a:buFont typeface="Arial"/>
              <a:buChar char="•"/>
            </a:pPr>
            <a:r>
              <a:rPr lang="en-US" b="true" sz="3037">
                <a:solidFill>
                  <a:srgbClr val="FFFFFF"/>
                </a:solidFill>
                <a:latin typeface="Inter Medium"/>
                <a:ea typeface="Inter Medium"/>
                <a:cs typeface="Inter Medium"/>
                <a:sym typeface="Inter Medium"/>
              </a:rPr>
              <a:t>E</a:t>
            </a:r>
            <a:r>
              <a:rPr lang="en-US" sz="3037">
                <a:solidFill>
                  <a:srgbClr val="FFFFFF"/>
                </a:solidFill>
                <a:latin typeface="Inter"/>
                <a:ea typeface="Inter"/>
                <a:cs typeface="Inter"/>
                <a:sym typeface="Inter"/>
              </a:rPr>
              <a:t>S LA CAPA RESPONSABLE DE "SENTIR" EL ENTORNO, CAPTURANDO                                     DATOS A TRAVÉS DE SENSORES Y DISPOSITIVOS.</a:t>
            </a:r>
          </a:p>
          <a:p>
            <a:pPr algn="l">
              <a:lnSpc>
                <a:spcPts val="4252"/>
              </a:lnSpc>
            </a:pPr>
          </a:p>
          <a:p>
            <a:pPr algn="l" marL="655795" indent="-327897" lvl="1">
              <a:lnSpc>
                <a:spcPts val="4252"/>
              </a:lnSpc>
              <a:buFont typeface="Arial"/>
              <a:buChar char="•"/>
            </a:pPr>
            <a:r>
              <a:rPr lang="en-US" sz="3037">
                <a:solidFill>
                  <a:srgbClr val="FFFFFF"/>
                </a:solidFill>
                <a:latin typeface="Inter"/>
                <a:ea typeface="Inter"/>
                <a:cs typeface="Inter"/>
                <a:sym typeface="Inter"/>
              </a:rPr>
              <a:t>EN UN SISTEMA IOT DE SALUD, ES CRÍTICA PORQUE TOMA MEDICIONES                               QUE SON DIRECTAMENTE RELEVANTES PARA EL PACIENTE.</a:t>
            </a:r>
          </a:p>
        </p:txBody>
      </p:sp>
      <p:sp>
        <p:nvSpPr>
          <p:cNvPr name="TextBox 10" id="10"/>
          <p:cNvSpPr txBox="true"/>
          <p:nvPr/>
        </p:nvSpPr>
        <p:spPr>
          <a:xfrm rot="0">
            <a:off x="799504" y="7136764"/>
            <a:ext cx="17488496" cy="2121536"/>
          </a:xfrm>
          <a:prstGeom prst="rect">
            <a:avLst/>
          </a:prstGeom>
        </p:spPr>
        <p:txBody>
          <a:bodyPr anchor="t" rtlCol="false" tIns="0" lIns="0" bIns="0" rIns="0">
            <a:spAutoFit/>
          </a:bodyPr>
          <a:lstStyle/>
          <a:p>
            <a:pPr algn="l">
              <a:lnSpc>
                <a:spcPts val="4479"/>
              </a:lnSpc>
              <a:spcBef>
                <a:spcPct val="0"/>
              </a:spcBef>
            </a:pPr>
            <a:r>
              <a:rPr lang="en-US" b="true" sz="3199">
                <a:solidFill>
                  <a:srgbClr val="FFFFFF"/>
                </a:solidFill>
                <a:latin typeface="Inter Medium"/>
                <a:ea typeface="Inter Medium"/>
                <a:cs typeface="Inter Medium"/>
                <a:sym typeface="Inter Medium"/>
              </a:rPr>
              <a:t>ROL EN ESTE PROYECTO:</a:t>
            </a:r>
          </a:p>
          <a:p>
            <a:pPr algn="l" marL="647695" indent="-323848" lvl="1">
              <a:lnSpc>
                <a:spcPts val="4199"/>
              </a:lnSpc>
              <a:buFont typeface="Arial"/>
              <a:buChar char="•"/>
            </a:pPr>
            <a:r>
              <a:rPr lang="en-US" sz="2999">
                <a:solidFill>
                  <a:srgbClr val="FFFFFF"/>
                </a:solidFill>
                <a:latin typeface="Inter"/>
                <a:ea typeface="Inter"/>
                <a:cs typeface="Inter"/>
                <a:sym typeface="Inter"/>
              </a:rPr>
              <a:t>MONITOREAR NIVELES DE GLUCOSA EN SANGRE Y OTROS DATOS                                         EN TIEMPO REAL, ASEGURANDO PRECISIÓN Y FIABILIDAD                                                        EN LA CAPTURA DE DATOS MÉDICOS SENSIBLES.</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396552" y="343996"/>
            <a:ext cx="4506008" cy="684704"/>
            <a:chOff x="0" y="0"/>
            <a:chExt cx="6008010" cy="912939"/>
          </a:xfrm>
        </p:grpSpPr>
        <p:grpSp>
          <p:nvGrpSpPr>
            <p:cNvPr name="Group 3" id="3"/>
            <p:cNvGrpSpPr/>
            <p:nvPr/>
          </p:nvGrpSpPr>
          <p:grpSpPr>
            <a:xfrm rot="0">
              <a:off x="0" y="0"/>
              <a:ext cx="6008010" cy="912939"/>
              <a:chOff x="0" y="0"/>
              <a:chExt cx="1186767" cy="180334"/>
            </a:xfrm>
          </p:grpSpPr>
          <p:sp>
            <p:nvSpPr>
              <p:cNvPr name="Freeform 4" id="4"/>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90743"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sp>
        <p:nvSpPr>
          <p:cNvPr name="Freeform 7" id="7"/>
          <p:cNvSpPr/>
          <p:nvPr/>
        </p:nvSpPr>
        <p:spPr>
          <a:xfrm flipH="false" flipV="true" rot="0">
            <a:off x="7111656" y="-596447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TextBox 8" id="8"/>
          <p:cNvSpPr txBox="true"/>
          <p:nvPr/>
        </p:nvSpPr>
        <p:spPr>
          <a:xfrm rot="0">
            <a:off x="1028700" y="952500"/>
            <a:ext cx="1127670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Inter Medium"/>
                <a:ea typeface="Inter Medium"/>
                <a:cs typeface="Inter Medium"/>
                <a:sym typeface="Inter Medium"/>
              </a:rPr>
              <a:t>COMPONENTES DE LA CAPA DE PERCEPCIÓN</a:t>
            </a:r>
          </a:p>
        </p:txBody>
      </p:sp>
      <p:sp>
        <p:nvSpPr>
          <p:cNvPr name="TextBox 9" id="9"/>
          <p:cNvSpPr txBox="true"/>
          <p:nvPr/>
        </p:nvSpPr>
        <p:spPr>
          <a:xfrm rot="0">
            <a:off x="799504" y="3357220"/>
            <a:ext cx="17894669" cy="3169286"/>
          </a:xfrm>
          <a:prstGeom prst="rect">
            <a:avLst/>
          </a:prstGeom>
        </p:spPr>
        <p:txBody>
          <a:bodyPr anchor="t" rtlCol="false" tIns="0" lIns="0" bIns="0" rIns="0">
            <a:spAutoFit/>
          </a:bodyPr>
          <a:lstStyle/>
          <a:p>
            <a:pPr algn="just">
              <a:lnSpc>
                <a:spcPts val="4479"/>
              </a:lnSpc>
              <a:spcBef>
                <a:spcPct val="0"/>
              </a:spcBef>
            </a:pPr>
            <a:r>
              <a:rPr lang="en-US" b="true" sz="3199">
                <a:solidFill>
                  <a:srgbClr val="FFFFFF"/>
                </a:solidFill>
                <a:latin typeface="Inter Medium"/>
                <a:ea typeface="Inter Medium"/>
                <a:cs typeface="Inter Medium"/>
                <a:sym typeface="Inter Medium"/>
              </a:rPr>
              <a:t>SENSORES UTILIZADOS:</a:t>
            </a:r>
          </a:p>
          <a:p>
            <a:pPr algn="l" marL="647695" indent="-323848" lvl="1">
              <a:lnSpc>
                <a:spcPts val="4199"/>
              </a:lnSpc>
              <a:buFont typeface="Arial"/>
              <a:buChar char="•"/>
            </a:pPr>
            <a:r>
              <a:rPr lang="en-US" sz="2999">
                <a:solidFill>
                  <a:srgbClr val="FFFFFF"/>
                </a:solidFill>
                <a:latin typeface="Inter"/>
                <a:ea typeface="Inter"/>
                <a:cs typeface="Inter"/>
                <a:sym typeface="Inter"/>
              </a:rPr>
              <a:t>         </a:t>
            </a:r>
            <a:r>
              <a:rPr lang="en-US" sz="2999">
                <a:solidFill>
                  <a:srgbClr val="FFFFFF"/>
                </a:solidFill>
                <a:latin typeface="Inter"/>
                <a:ea typeface="Inter"/>
                <a:cs typeface="Inter"/>
                <a:sym typeface="Inter"/>
              </a:rPr>
              <a:t>SENSOR DE GLUCOSA: PERMITE LA MEDICIÓN DE LOS NIVELES DE GLUCOSA                                 EN SANGRE SIN NECESIDAD DE PUNCIONES CONSTANTES</a:t>
            </a:r>
          </a:p>
          <a:p>
            <a:pPr algn="l" marL="647695" indent="-323848" lvl="1">
              <a:lnSpc>
                <a:spcPts val="4199"/>
              </a:lnSpc>
              <a:buFont typeface="Arial"/>
              <a:buChar char="•"/>
            </a:pPr>
            <a:r>
              <a:rPr lang="en-US" sz="2999">
                <a:solidFill>
                  <a:srgbClr val="FFFFFF"/>
                </a:solidFill>
                <a:latin typeface="Inter"/>
                <a:ea typeface="Inter"/>
                <a:cs typeface="Inter"/>
                <a:sym typeface="Inter"/>
              </a:rPr>
              <a:t>TOUCH DEL ESP32: SENSORES CAPACITIVOS QUE PUEDEN SER UTILIZADOS                        PARA SABER QUE EL SENSOR ESTE EN COTACTO CON LA PIEL</a:t>
            </a:r>
          </a:p>
          <a:p>
            <a:pPr algn="l" marL="647695" indent="-323848" lvl="1">
              <a:lnSpc>
                <a:spcPts val="4199"/>
              </a:lnSpc>
              <a:buFont typeface="Arial"/>
              <a:buChar char="•"/>
            </a:pPr>
            <a:r>
              <a:rPr lang="en-US" sz="2999">
                <a:solidFill>
                  <a:srgbClr val="FFFFFF"/>
                </a:solidFill>
                <a:latin typeface="Inter"/>
                <a:ea typeface="Inter"/>
                <a:cs typeface="Inter"/>
                <a:sym typeface="Inter"/>
              </a:rPr>
              <a:t>SENSOR CNY 70:</a:t>
            </a:r>
          </a:p>
        </p:txBody>
      </p:sp>
      <p:sp>
        <p:nvSpPr>
          <p:cNvPr name="TextBox 10" id="10"/>
          <p:cNvSpPr txBox="true"/>
          <p:nvPr/>
        </p:nvSpPr>
        <p:spPr>
          <a:xfrm rot="0">
            <a:off x="799504" y="7254088"/>
            <a:ext cx="16442370" cy="2112010"/>
          </a:xfrm>
          <a:prstGeom prst="rect">
            <a:avLst/>
          </a:prstGeom>
        </p:spPr>
        <p:txBody>
          <a:bodyPr anchor="t" rtlCol="false" tIns="0" lIns="0" bIns="0" rIns="0">
            <a:spAutoFit/>
          </a:bodyPr>
          <a:lstStyle/>
          <a:p>
            <a:pPr algn="l">
              <a:lnSpc>
                <a:spcPts val="4480"/>
              </a:lnSpc>
              <a:spcBef>
                <a:spcPct val="0"/>
              </a:spcBef>
            </a:pPr>
            <a:r>
              <a:rPr lang="en-US" b="true" sz="3200">
                <a:solidFill>
                  <a:srgbClr val="FFFFFF"/>
                </a:solidFill>
                <a:latin typeface="Inter Medium"/>
                <a:ea typeface="Inter Medium"/>
                <a:cs typeface="Inter Medium"/>
                <a:sym typeface="Inter Medium"/>
              </a:rPr>
              <a:t>P</a:t>
            </a:r>
            <a:r>
              <a:rPr lang="en-US" b="true" sz="3200">
                <a:solidFill>
                  <a:srgbClr val="FFFFFF"/>
                </a:solidFill>
                <a:latin typeface="Inter Medium"/>
                <a:ea typeface="Inter Medium"/>
                <a:cs typeface="Inter Medium"/>
                <a:sym typeface="Inter Medium"/>
              </a:rPr>
              <a:t>LACAS DE DESARROLLO:</a:t>
            </a:r>
          </a:p>
          <a:p>
            <a:pPr algn="l" marL="647695" indent="-323848" lvl="1">
              <a:lnSpc>
                <a:spcPts val="4199"/>
              </a:lnSpc>
              <a:buFont typeface="Arial"/>
              <a:buChar char="•"/>
            </a:pPr>
            <a:r>
              <a:rPr lang="en-US" sz="2999">
                <a:solidFill>
                  <a:srgbClr val="FFFFFF"/>
                </a:solidFill>
                <a:latin typeface="Inter"/>
                <a:ea typeface="Inter"/>
                <a:cs typeface="Inter"/>
                <a:sym typeface="Inter"/>
              </a:rPr>
              <a:t>ESP32: MICROCONTROLADOR CON CAPACIDAD DE COMUNICACIÓN WI-FI  NOS SIRVE PARA TRANSMITIR DATOS DE SENSORES A LA BASE DE DATOS.</a:t>
            </a:r>
          </a:p>
          <a:p>
            <a:pPr algn="l">
              <a:lnSpc>
                <a:spcPts val="4199"/>
              </a:lnSpc>
            </a:pP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321950" y="-2563964"/>
            <a:ext cx="8246225" cy="8229600"/>
          </a:xfrm>
          <a:custGeom>
            <a:avLst/>
            <a:gdLst/>
            <a:ahLst/>
            <a:cxnLst/>
            <a:rect r="r" b="b" t="t" l="l"/>
            <a:pathLst>
              <a:path h="8229600" w="8246225">
                <a:moveTo>
                  <a:pt x="0" y="0"/>
                </a:moveTo>
                <a:lnTo>
                  <a:pt x="8246226" y="0"/>
                </a:lnTo>
                <a:lnTo>
                  <a:pt x="8246226"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1503211"/>
            <a:ext cx="13749566" cy="8353426"/>
          </a:xfrm>
          <a:prstGeom prst="rect">
            <a:avLst/>
          </a:prstGeom>
        </p:spPr>
        <p:txBody>
          <a:bodyPr anchor="t" rtlCol="false" tIns="0" lIns="0" bIns="0" rIns="0">
            <a:spAutoFit/>
          </a:bodyPr>
          <a:lstStyle/>
          <a:p>
            <a:pPr algn="l">
              <a:lnSpc>
                <a:spcPts val="4199"/>
              </a:lnSpc>
              <a:spcBef>
                <a:spcPct val="0"/>
              </a:spcBef>
            </a:pPr>
          </a:p>
          <a:p>
            <a:pPr algn="l">
              <a:lnSpc>
                <a:spcPts val="4199"/>
              </a:lnSpc>
              <a:spcBef>
                <a:spcPct val="0"/>
              </a:spcBef>
            </a:pPr>
            <a:r>
              <a:rPr lang="en-US" sz="2999">
                <a:solidFill>
                  <a:srgbClr val="FFFFFF"/>
                </a:solidFill>
                <a:latin typeface="Inter"/>
                <a:ea typeface="Inter"/>
                <a:cs typeface="Inter"/>
                <a:sym typeface="Inter"/>
              </a:rPr>
              <a:t>PROCESO DE CAPTURA Y ENVÍO DE DATOS:</a:t>
            </a:r>
          </a:p>
          <a:p>
            <a:pPr algn="l">
              <a:lnSpc>
                <a:spcPts val="4199"/>
              </a:lnSpc>
            </a:pPr>
          </a:p>
          <a:p>
            <a:pPr algn="l" marL="647695" indent="-323848" lvl="1">
              <a:lnSpc>
                <a:spcPts val="4199"/>
              </a:lnSpc>
              <a:buFont typeface="Arial"/>
              <a:buChar char="•"/>
            </a:pPr>
            <a:r>
              <a:rPr lang="en-US" sz="2999">
                <a:solidFill>
                  <a:srgbClr val="FFFFFF"/>
                </a:solidFill>
                <a:latin typeface="Inter"/>
                <a:ea typeface="Inter"/>
                <a:cs typeface="Inter"/>
                <a:sym typeface="Inter"/>
              </a:rPr>
              <a:t>CAPTURA DE DATOS: EL SENSOR DE GLUCOSA MIDE LOS NIVELES EN TIEMPO REAL.</a:t>
            </a:r>
          </a:p>
          <a:p>
            <a:pPr algn="l">
              <a:lnSpc>
                <a:spcPts val="4199"/>
              </a:lnSpc>
            </a:pPr>
          </a:p>
          <a:p>
            <a:pPr algn="l" marL="647695" indent="-323848" lvl="1">
              <a:lnSpc>
                <a:spcPts val="4199"/>
              </a:lnSpc>
              <a:buFont typeface="Arial"/>
              <a:buChar char="•"/>
            </a:pPr>
            <a:r>
              <a:rPr lang="en-US" sz="2999">
                <a:solidFill>
                  <a:srgbClr val="FFFFFF"/>
                </a:solidFill>
                <a:latin typeface="Inter"/>
                <a:ea typeface="Inter"/>
                <a:cs typeface="Inter"/>
                <a:sym typeface="Inter"/>
              </a:rPr>
              <a:t>PROCESAMIENTO INICIAL: EL ESP32 PROCESA LOS DATOS, APLICALA CURBA DE CALIBRACIÓN Y ACONDICIONAMIENTO</a:t>
            </a:r>
          </a:p>
          <a:p>
            <a:pPr algn="l">
              <a:lnSpc>
                <a:spcPts val="4199"/>
              </a:lnSpc>
            </a:pPr>
          </a:p>
          <a:p>
            <a:pPr algn="l" marL="647695" indent="-323848" lvl="1">
              <a:lnSpc>
                <a:spcPts val="4199"/>
              </a:lnSpc>
              <a:buFont typeface="Arial"/>
              <a:buChar char="•"/>
            </a:pPr>
            <a:r>
              <a:rPr lang="en-US" sz="2999">
                <a:solidFill>
                  <a:srgbClr val="FFFFFF"/>
                </a:solidFill>
                <a:latin typeface="Inter"/>
                <a:ea typeface="Inter"/>
                <a:cs typeface="Inter"/>
                <a:sym typeface="Inter"/>
              </a:rPr>
              <a:t>TRANSMISIÓN DE DATOS: LOS DATOS PROCESADOS SE ENVÍAN A TRAVÉS DE WI-FI O BLUETOOTH A LA CAPA DE ALMACENAMIENTO.</a:t>
            </a:r>
          </a:p>
          <a:p>
            <a:pPr algn="l">
              <a:lnSpc>
                <a:spcPts val="4199"/>
              </a:lnSpc>
              <a:spcBef>
                <a:spcPct val="0"/>
              </a:spcBef>
            </a:pPr>
          </a:p>
          <a:p>
            <a:pPr algn="l">
              <a:lnSpc>
                <a:spcPts val="4199"/>
              </a:lnSpc>
              <a:spcBef>
                <a:spcPct val="0"/>
              </a:spcBef>
            </a:pPr>
            <a:r>
              <a:rPr lang="en-US" sz="2999">
                <a:solidFill>
                  <a:srgbClr val="FFFFFF"/>
                </a:solidFill>
                <a:latin typeface="Inter"/>
                <a:ea typeface="Inter"/>
                <a:cs typeface="Inter"/>
                <a:sym typeface="Inter"/>
              </a:rPr>
              <a:t>PROTOCOLO DE COMUNICACIÓN:</a:t>
            </a:r>
          </a:p>
          <a:p>
            <a:pPr algn="l">
              <a:lnSpc>
                <a:spcPts val="4199"/>
              </a:lnSpc>
              <a:spcBef>
                <a:spcPct val="0"/>
              </a:spcBef>
            </a:pPr>
          </a:p>
          <a:p>
            <a:pPr algn="l" marL="647695" indent="-323848" lvl="1">
              <a:lnSpc>
                <a:spcPts val="4199"/>
              </a:lnSpc>
              <a:buFont typeface="Arial"/>
              <a:buChar char="•"/>
            </a:pPr>
            <a:r>
              <a:rPr lang="en-US" sz="2999">
                <a:solidFill>
                  <a:srgbClr val="FFFFFF"/>
                </a:solidFill>
                <a:latin typeface="Inter"/>
                <a:ea typeface="Inter"/>
                <a:cs typeface="Inter"/>
                <a:sym typeface="Inter"/>
              </a:rPr>
              <a:t>UTILIZAMOS MQTT O HTTP PARA LA TRANSMISIÓN DE DATOS, ASEGURANDO CONFIABILIDAD Y SEGURIDAD.</a:t>
            </a:r>
          </a:p>
        </p:txBody>
      </p:sp>
      <p:grpSp>
        <p:nvGrpSpPr>
          <p:cNvPr name="Group 4" id="4"/>
          <p:cNvGrpSpPr/>
          <p:nvPr/>
        </p:nvGrpSpPr>
        <p:grpSpPr>
          <a:xfrm rot="0">
            <a:off x="13518431" y="343996"/>
            <a:ext cx="4506008" cy="684704"/>
            <a:chOff x="0" y="0"/>
            <a:chExt cx="6008010" cy="912939"/>
          </a:xfrm>
        </p:grpSpPr>
        <p:grpSp>
          <p:nvGrpSpPr>
            <p:cNvPr name="Group 5" id="5"/>
            <p:cNvGrpSpPr/>
            <p:nvPr/>
          </p:nvGrpSpPr>
          <p:grpSpPr>
            <a:xfrm rot="0">
              <a:off x="0" y="0"/>
              <a:ext cx="6008010" cy="912939"/>
              <a:chOff x="0" y="0"/>
              <a:chExt cx="1186767" cy="180334"/>
            </a:xfrm>
          </p:grpSpPr>
          <p:sp>
            <p:nvSpPr>
              <p:cNvPr name="Freeform 6" id="6"/>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7" id="7"/>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90743"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sp>
        <p:nvSpPr>
          <p:cNvPr name="TextBox 9" id="9"/>
          <p:cNvSpPr txBox="true"/>
          <p:nvPr/>
        </p:nvSpPr>
        <p:spPr>
          <a:xfrm rot="0">
            <a:off x="-603680" y="702980"/>
            <a:ext cx="14023340" cy="847856"/>
          </a:xfrm>
          <a:prstGeom prst="rect">
            <a:avLst/>
          </a:prstGeom>
        </p:spPr>
        <p:txBody>
          <a:bodyPr anchor="t" rtlCol="false" tIns="0" lIns="0" bIns="0" rIns="0">
            <a:spAutoFit/>
          </a:bodyPr>
          <a:lstStyle/>
          <a:p>
            <a:pPr algn="ctr">
              <a:lnSpc>
                <a:spcPts val="6948"/>
              </a:lnSpc>
            </a:pPr>
            <a:r>
              <a:rPr lang="en-US" sz="4963" b="true">
                <a:solidFill>
                  <a:srgbClr val="FFFFFF"/>
                </a:solidFill>
                <a:latin typeface="Open Sans 1 Bold"/>
                <a:ea typeface="Open Sans 1 Bold"/>
                <a:cs typeface="Open Sans 1 Bold"/>
                <a:sym typeface="Open Sans 1 Bold"/>
              </a:rPr>
              <a:t>Flujo de Datos en la Capa de Percepción</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12609425" y="1831104"/>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TextBox 3" id="3"/>
          <p:cNvSpPr txBox="true"/>
          <p:nvPr/>
        </p:nvSpPr>
        <p:spPr>
          <a:xfrm rot="0">
            <a:off x="1028700" y="1389992"/>
            <a:ext cx="14711529" cy="7986008"/>
          </a:xfrm>
          <a:prstGeom prst="rect">
            <a:avLst/>
          </a:prstGeom>
        </p:spPr>
        <p:txBody>
          <a:bodyPr anchor="t" rtlCol="false" tIns="0" lIns="0" bIns="0" rIns="0">
            <a:spAutoFit/>
          </a:bodyPr>
          <a:lstStyle/>
          <a:p>
            <a:pPr algn="l">
              <a:lnSpc>
                <a:spcPts val="4501"/>
              </a:lnSpc>
            </a:pPr>
            <a:r>
              <a:rPr lang="en-US" b="true" sz="3215">
                <a:solidFill>
                  <a:srgbClr val="FFFFFF"/>
                </a:solidFill>
                <a:latin typeface="Open Sans 1 Bold"/>
                <a:ea typeface="Open Sans 1 Bold"/>
                <a:cs typeface="Open Sans 1 Bold"/>
                <a:sym typeface="Open Sans 1 Bold"/>
              </a:rPr>
              <a:t>Calibración de Sensores:</a:t>
            </a:r>
          </a:p>
          <a:p>
            <a:pPr algn="l">
              <a:lnSpc>
                <a:spcPts val="4501"/>
              </a:lnSpc>
            </a:pPr>
            <a:r>
              <a:rPr lang="en-US" b="true" sz="3215">
                <a:solidFill>
                  <a:srgbClr val="FFFFFF"/>
                </a:solidFill>
                <a:latin typeface="Open Sans 1 Bold"/>
                <a:ea typeface="Open Sans 1 Bold"/>
                <a:cs typeface="Open Sans 1 Bold"/>
                <a:sym typeface="Open Sans 1 Bold"/>
              </a:rPr>
              <a:t>Desafío: </a:t>
            </a:r>
            <a:r>
              <a:rPr lang="en-US" sz="3215">
                <a:solidFill>
                  <a:srgbClr val="FFFFFF"/>
                </a:solidFill>
                <a:latin typeface="Open Sans 1"/>
                <a:ea typeface="Open Sans 1"/>
                <a:cs typeface="Open Sans 1"/>
                <a:sym typeface="Open Sans 1"/>
              </a:rPr>
              <a:t>Lograr lecturas precisas, consistentes  y reoetivilidad.</a:t>
            </a:r>
          </a:p>
          <a:p>
            <a:pPr algn="l">
              <a:lnSpc>
                <a:spcPts val="4501"/>
              </a:lnSpc>
            </a:pPr>
            <a:r>
              <a:rPr lang="en-US" b="true" sz="3215">
                <a:solidFill>
                  <a:srgbClr val="FFFFFF"/>
                </a:solidFill>
                <a:latin typeface="Open Sans 1 Bold"/>
                <a:ea typeface="Open Sans 1 Bold"/>
                <a:cs typeface="Open Sans 1 Bold"/>
                <a:sym typeface="Open Sans 1 Bold"/>
              </a:rPr>
              <a:t>Solución: </a:t>
            </a:r>
            <a:r>
              <a:rPr lang="en-US" sz="3215">
                <a:solidFill>
                  <a:srgbClr val="FFFFFF"/>
                </a:solidFill>
                <a:latin typeface="Open Sans 1"/>
                <a:ea typeface="Open Sans 1"/>
                <a:cs typeface="Open Sans 1"/>
                <a:sym typeface="Open Sans 1"/>
              </a:rPr>
              <a:t>Implementar curva de calibración y realizar pruebas,</a:t>
            </a:r>
            <a:r>
              <a:rPr lang="en-US" b="true" sz="3215">
                <a:solidFill>
                  <a:srgbClr val="FFFFFF"/>
                </a:solidFill>
                <a:latin typeface="Open Sans 1 Bold"/>
                <a:ea typeface="Open Sans 1 Bold"/>
                <a:cs typeface="Open Sans 1 Bold"/>
                <a:sym typeface="Open Sans 1 Bold"/>
              </a:rPr>
              <a:t> c</a:t>
            </a:r>
            <a:r>
              <a:rPr lang="en-US" sz="3215">
                <a:solidFill>
                  <a:srgbClr val="FFFFFF"/>
                </a:solidFill>
                <a:latin typeface="Open Sans 1"/>
                <a:ea typeface="Open Sans 1"/>
                <a:cs typeface="Open Sans 1"/>
                <a:sym typeface="Open Sans 1"/>
              </a:rPr>
              <a:t>omparacion con otro intrumento.</a:t>
            </a:r>
          </a:p>
          <a:p>
            <a:pPr algn="l">
              <a:lnSpc>
                <a:spcPts val="4501"/>
              </a:lnSpc>
            </a:pPr>
          </a:p>
          <a:p>
            <a:pPr algn="l">
              <a:lnSpc>
                <a:spcPts val="4501"/>
              </a:lnSpc>
            </a:pPr>
            <a:r>
              <a:rPr lang="en-US" b="true" sz="3215">
                <a:solidFill>
                  <a:srgbClr val="FFFFFF"/>
                </a:solidFill>
                <a:latin typeface="Open Sans 1 Bold"/>
                <a:ea typeface="Open Sans 1 Bold"/>
                <a:cs typeface="Open Sans 1 Bold"/>
                <a:sym typeface="Open Sans 1 Bold"/>
              </a:rPr>
              <a:t>Conexión Continua a Internet:</a:t>
            </a:r>
          </a:p>
          <a:p>
            <a:pPr algn="l">
              <a:lnSpc>
                <a:spcPts val="4501"/>
              </a:lnSpc>
            </a:pPr>
            <a:r>
              <a:rPr lang="en-US" b="true" sz="3215">
                <a:solidFill>
                  <a:srgbClr val="FFFFFF"/>
                </a:solidFill>
                <a:latin typeface="Open Sans 1 Bold"/>
                <a:ea typeface="Open Sans 1 Bold"/>
                <a:cs typeface="Open Sans 1 Bold"/>
                <a:sym typeface="Open Sans 1 Bold"/>
              </a:rPr>
              <a:t>Desafío: </a:t>
            </a:r>
            <a:r>
              <a:rPr lang="en-US" sz="3215">
                <a:solidFill>
                  <a:srgbClr val="FFFFFF"/>
                </a:solidFill>
                <a:latin typeface="Open Sans 1"/>
                <a:ea typeface="Open Sans 1"/>
                <a:cs typeface="Open Sans 1"/>
                <a:sym typeface="Open Sans 1"/>
              </a:rPr>
              <a:t>No siempre habrá una conexión Wi-Fi disponible.</a:t>
            </a:r>
          </a:p>
          <a:p>
            <a:pPr algn="l">
              <a:lnSpc>
                <a:spcPts val="4501"/>
              </a:lnSpc>
            </a:pPr>
            <a:r>
              <a:rPr lang="en-US" b="true" sz="3215">
                <a:solidFill>
                  <a:srgbClr val="FFFFFF"/>
                </a:solidFill>
                <a:latin typeface="Open Sans 1 Bold"/>
                <a:ea typeface="Open Sans 1 Bold"/>
                <a:cs typeface="Open Sans 1 Bold"/>
                <a:sym typeface="Open Sans 1 Bold"/>
              </a:rPr>
              <a:t>Solución: </a:t>
            </a:r>
            <a:r>
              <a:rPr lang="en-US" sz="3215">
                <a:solidFill>
                  <a:srgbClr val="FFFFFF"/>
                </a:solidFill>
                <a:latin typeface="Open Sans 1"/>
                <a:ea typeface="Open Sans 1"/>
                <a:cs typeface="Open Sans 1"/>
                <a:sym typeface="Open Sans 1"/>
              </a:rPr>
              <a:t>Implementación de  almacenamiento de datos temporalmente en la memoria del ESP32 y enviarlos cuando se restablezca la conexión.</a:t>
            </a:r>
          </a:p>
          <a:p>
            <a:pPr algn="l">
              <a:lnSpc>
                <a:spcPts val="4501"/>
              </a:lnSpc>
            </a:pPr>
          </a:p>
          <a:p>
            <a:pPr algn="l">
              <a:lnSpc>
                <a:spcPts val="4501"/>
              </a:lnSpc>
            </a:pPr>
            <a:r>
              <a:rPr lang="en-US" b="true" sz="3215">
                <a:solidFill>
                  <a:srgbClr val="FFFFFF"/>
                </a:solidFill>
                <a:latin typeface="Open Sans 1 Bold"/>
                <a:ea typeface="Open Sans 1 Bold"/>
                <a:cs typeface="Open Sans 1 Bold"/>
                <a:sym typeface="Open Sans 1 Bold"/>
              </a:rPr>
              <a:t>Manejo de Datos Sensibles:</a:t>
            </a:r>
          </a:p>
          <a:p>
            <a:pPr algn="l">
              <a:lnSpc>
                <a:spcPts val="4501"/>
              </a:lnSpc>
            </a:pPr>
            <a:r>
              <a:rPr lang="en-US" b="true" sz="3215">
                <a:solidFill>
                  <a:srgbClr val="FFFFFF"/>
                </a:solidFill>
                <a:latin typeface="Open Sans 1 Bold"/>
                <a:ea typeface="Open Sans 1 Bold"/>
                <a:cs typeface="Open Sans 1 Bold"/>
                <a:sym typeface="Open Sans 1 Bold"/>
              </a:rPr>
              <a:t>Desafío: </a:t>
            </a:r>
            <a:r>
              <a:rPr lang="en-US" sz="3215">
                <a:solidFill>
                  <a:srgbClr val="FFFFFF"/>
                </a:solidFill>
                <a:latin typeface="Open Sans 1"/>
                <a:ea typeface="Open Sans 1"/>
                <a:cs typeface="Open Sans 1"/>
                <a:sym typeface="Open Sans 1"/>
              </a:rPr>
              <a:t>Proteger la privacidad y precisión de los datos.</a:t>
            </a:r>
          </a:p>
          <a:p>
            <a:pPr algn="l">
              <a:lnSpc>
                <a:spcPts val="4501"/>
              </a:lnSpc>
            </a:pPr>
            <a:r>
              <a:rPr lang="en-US" b="true" sz="3215">
                <a:solidFill>
                  <a:srgbClr val="FFFFFF"/>
                </a:solidFill>
                <a:latin typeface="Open Sans 1 Bold"/>
                <a:ea typeface="Open Sans 1 Bold"/>
                <a:cs typeface="Open Sans 1 Bold"/>
                <a:sym typeface="Open Sans 1 Bold"/>
              </a:rPr>
              <a:t>Solución:</a:t>
            </a:r>
            <a:r>
              <a:rPr lang="en-US" sz="3215">
                <a:solidFill>
                  <a:srgbClr val="FFFFFF"/>
                </a:solidFill>
                <a:latin typeface="Open Sans 1"/>
                <a:ea typeface="Open Sans 1"/>
                <a:cs typeface="Open Sans 1"/>
                <a:sym typeface="Open Sans 1"/>
              </a:rPr>
              <a:t> Cifrado de los datos en tránsito y almacenamiento en un servidor seguro.</a:t>
            </a:r>
          </a:p>
        </p:txBody>
      </p:sp>
      <p:sp>
        <p:nvSpPr>
          <p:cNvPr name="TextBox 4" id="4"/>
          <p:cNvSpPr txBox="true"/>
          <p:nvPr/>
        </p:nvSpPr>
        <p:spPr>
          <a:xfrm rot="0">
            <a:off x="678233" y="276224"/>
            <a:ext cx="13467457" cy="752476"/>
          </a:xfrm>
          <a:prstGeom prst="rect">
            <a:avLst/>
          </a:prstGeom>
        </p:spPr>
        <p:txBody>
          <a:bodyPr anchor="t" rtlCol="false" tIns="0" lIns="0" bIns="0" rIns="0">
            <a:spAutoFit/>
          </a:bodyPr>
          <a:lstStyle/>
          <a:p>
            <a:pPr algn="ctr">
              <a:lnSpc>
                <a:spcPts val="6299"/>
              </a:lnSpc>
              <a:spcBef>
                <a:spcPct val="0"/>
              </a:spcBef>
            </a:pPr>
            <a:r>
              <a:rPr lang="en-US" b="true" sz="4499">
                <a:solidFill>
                  <a:srgbClr val="FFFFFF"/>
                </a:solidFill>
                <a:latin typeface="Open Sans 1 Bold"/>
                <a:ea typeface="Open Sans 1 Bold"/>
                <a:cs typeface="Open Sans 1 Bold"/>
                <a:sym typeface="Open Sans 1 Bold"/>
              </a:rPr>
              <a:t> Desafíos y Soluciones en la Capa de Percepción</a:t>
            </a:r>
          </a:p>
        </p:txBody>
      </p:sp>
      <p:grpSp>
        <p:nvGrpSpPr>
          <p:cNvPr name="Group 5" id="5"/>
          <p:cNvGrpSpPr/>
          <p:nvPr/>
        </p:nvGrpSpPr>
        <p:grpSpPr>
          <a:xfrm rot="0">
            <a:off x="13781992" y="9376000"/>
            <a:ext cx="4506008" cy="684704"/>
            <a:chOff x="0" y="0"/>
            <a:chExt cx="6008010" cy="912939"/>
          </a:xfrm>
        </p:grpSpPr>
        <p:grpSp>
          <p:nvGrpSpPr>
            <p:cNvPr name="Group 6" id="6"/>
            <p:cNvGrpSpPr/>
            <p:nvPr/>
          </p:nvGrpSpPr>
          <p:grpSpPr>
            <a:xfrm rot="0">
              <a:off x="0" y="0"/>
              <a:ext cx="6008010" cy="912939"/>
              <a:chOff x="0" y="0"/>
              <a:chExt cx="1186767" cy="180334"/>
            </a:xfrm>
          </p:grpSpPr>
          <p:sp>
            <p:nvSpPr>
              <p:cNvPr name="Freeform 7" id="7"/>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8" id="8"/>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90743"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411951" y="343996"/>
            <a:ext cx="4506008" cy="684704"/>
            <a:chOff x="0" y="0"/>
            <a:chExt cx="6008010" cy="912939"/>
          </a:xfrm>
        </p:grpSpPr>
        <p:grpSp>
          <p:nvGrpSpPr>
            <p:cNvPr name="Group 3" id="3"/>
            <p:cNvGrpSpPr/>
            <p:nvPr/>
          </p:nvGrpSpPr>
          <p:grpSpPr>
            <a:xfrm rot="0">
              <a:off x="0" y="0"/>
              <a:ext cx="6008010" cy="912939"/>
              <a:chOff x="0" y="0"/>
              <a:chExt cx="1186767" cy="180334"/>
            </a:xfrm>
          </p:grpSpPr>
          <p:sp>
            <p:nvSpPr>
              <p:cNvPr name="Freeform 4" id="4"/>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90743"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sp>
        <p:nvSpPr>
          <p:cNvPr name="Freeform 7" id="7"/>
          <p:cNvSpPr/>
          <p:nvPr/>
        </p:nvSpPr>
        <p:spPr>
          <a:xfrm flipH="false" flipV="true" rot="0">
            <a:off x="7111656" y="-596447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TextBox 8" id="8"/>
          <p:cNvSpPr txBox="true"/>
          <p:nvPr/>
        </p:nvSpPr>
        <p:spPr>
          <a:xfrm rot="0">
            <a:off x="393331" y="2464030"/>
            <a:ext cx="13569467" cy="4217036"/>
          </a:xfrm>
          <a:prstGeom prst="rect">
            <a:avLst/>
          </a:prstGeom>
        </p:spPr>
        <p:txBody>
          <a:bodyPr anchor="t" rtlCol="false" tIns="0" lIns="0" bIns="0" rIns="0">
            <a:spAutoFit/>
          </a:bodyPr>
          <a:lstStyle/>
          <a:p>
            <a:pPr algn="just">
              <a:lnSpc>
                <a:spcPts val="4479"/>
              </a:lnSpc>
              <a:spcBef>
                <a:spcPct val="0"/>
              </a:spcBef>
            </a:pPr>
            <a:r>
              <a:rPr lang="en-US" b="true" sz="3199">
                <a:solidFill>
                  <a:srgbClr val="FFFFFF"/>
                </a:solidFill>
                <a:latin typeface="Inter Medium"/>
                <a:ea typeface="Inter Medium"/>
                <a:cs typeface="Inter Medium"/>
                <a:sym typeface="Inter Medium"/>
              </a:rPr>
              <a:t>BENEFICIOS DEL SISTEMA DE MONITOREO DE GLUCOSA:</a:t>
            </a:r>
          </a:p>
          <a:p>
            <a:pPr algn="l" marL="647695" indent="-323848" lvl="1">
              <a:lnSpc>
                <a:spcPts val="4199"/>
              </a:lnSpc>
              <a:buFont typeface="Arial"/>
              <a:buChar char="•"/>
            </a:pPr>
            <a:r>
              <a:rPr lang="en-US" b="true" sz="2999">
                <a:solidFill>
                  <a:srgbClr val="FFFFFF"/>
                </a:solidFill>
                <a:latin typeface="Inter Bold"/>
                <a:ea typeface="Inter Bold"/>
                <a:cs typeface="Inter Bold"/>
                <a:sym typeface="Inter Bold"/>
              </a:rPr>
              <a:t>MONITORIZACIÓN EN TIEMPO REAL:</a:t>
            </a:r>
            <a:r>
              <a:rPr lang="en-US" sz="2999">
                <a:solidFill>
                  <a:srgbClr val="FFFFFF"/>
                </a:solidFill>
                <a:latin typeface="Inter"/>
                <a:ea typeface="Inter"/>
                <a:cs typeface="Inter"/>
                <a:sym typeface="Inter"/>
              </a:rPr>
              <a:t> MEJORA LA RESPUESTA ANTE EMERGENCIAS MÉDICAS COMO PRIMER LUGAR.</a:t>
            </a:r>
          </a:p>
          <a:p>
            <a:pPr algn="l" marL="647695" indent="-323848" lvl="1">
              <a:lnSpc>
                <a:spcPts val="4199"/>
              </a:lnSpc>
              <a:buFont typeface="Arial"/>
              <a:buChar char="•"/>
            </a:pPr>
            <a:r>
              <a:rPr lang="en-US" b="true" sz="2999">
                <a:solidFill>
                  <a:srgbClr val="FFFFFF"/>
                </a:solidFill>
                <a:latin typeface="Inter Bold"/>
                <a:ea typeface="Inter Bold"/>
                <a:cs typeface="Inter Bold"/>
                <a:sym typeface="Inter Bold"/>
              </a:rPr>
              <a:t>ALERTAS AUTOMATIZADAS:</a:t>
            </a:r>
            <a:r>
              <a:rPr lang="en-US" sz="2999">
                <a:solidFill>
                  <a:srgbClr val="FFFFFF"/>
                </a:solidFill>
                <a:latin typeface="Inter"/>
                <a:ea typeface="Inter"/>
                <a:cs typeface="Inter"/>
                <a:sym typeface="Inter"/>
              </a:rPr>
              <a:t> ENVÍO DE NOTIFICACIONES A FAMILIARES Y PROFESIONALES DE SALUD.</a:t>
            </a:r>
          </a:p>
          <a:p>
            <a:pPr algn="l" marL="647695" indent="-323848" lvl="1">
              <a:lnSpc>
                <a:spcPts val="4199"/>
              </a:lnSpc>
              <a:buFont typeface="Arial"/>
              <a:buChar char="•"/>
            </a:pPr>
            <a:r>
              <a:rPr lang="en-US" b="true" sz="2999">
                <a:solidFill>
                  <a:srgbClr val="FFFFFF"/>
                </a:solidFill>
                <a:latin typeface="Inter Bold"/>
                <a:ea typeface="Inter Bold"/>
                <a:cs typeface="Inter Bold"/>
                <a:sym typeface="Inter Bold"/>
              </a:rPr>
              <a:t>MEJOR CALIDAD DE VIDA: </a:t>
            </a:r>
            <a:r>
              <a:rPr lang="en-US" sz="2999">
                <a:solidFill>
                  <a:srgbClr val="FFFFFF"/>
                </a:solidFill>
                <a:latin typeface="Inter"/>
                <a:ea typeface="Inter"/>
                <a:cs typeface="Inter"/>
                <a:sym typeface="Inter"/>
              </a:rPr>
              <a:t>EL MONITOREO NO INVASIVO PERMITE UN SEGUIMIENTO MÁS SENCILLO Y MENOS ESTRESANTE PARA EL PACIENTE.</a:t>
            </a:r>
          </a:p>
        </p:txBody>
      </p:sp>
      <p:sp>
        <p:nvSpPr>
          <p:cNvPr name="Freeform 9" id="9"/>
          <p:cNvSpPr/>
          <p:nvPr/>
        </p:nvSpPr>
        <p:spPr>
          <a:xfrm flipH="false" flipV="false" rot="0">
            <a:off x="15020327" y="5018194"/>
            <a:ext cx="2767033" cy="3614889"/>
          </a:xfrm>
          <a:custGeom>
            <a:avLst/>
            <a:gdLst/>
            <a:ahLst/>
            <a:cxnLst/>
            <a:rect r="r" b="b" t="t" l="l"/>
            <a:pathLst>
              <a:path h="3614889" w="2767033">
                <a:moveTo>
                  <a:pt x="0" y="0"/>
                </a:moveTo>
                <a:lnTo>
                  <a:pt x="2767033" y="0"/>
                </a:lnTo>
                <a:lnTo>
                  <a:pt x="2767033" y="3614889"/>
                </a:lnTo>
                <a:lnTo>
                  <a:pt x="0" y="3614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93331" y="6890616"/>
            <a:ext cx="14626996" cy="2635885"/>
          </a:xfrm>
          <a:prstGeom prst="rect">
            <a:avLst/>
          </a:prstGeom>
        </p:spPr>
        <p:txBody>
          <a:bodyPr anchor="t" rtlCol="false" tIns="0" lIns="0" bIns="0" rIns="0">
            <a:spAutoFit/>
          </a:bodyPr>
          <a:lstStyle/>
          <a:p>
            <a:pPr algn="l">
              <a:lnSpc>
                <a:spcPts val="4480"/>
              </a:lnSpc>
              <a:spcBef>
                <a:spcPct val="0"/>
              </a:spcBef>
            </a:pPr>
            <a:r>
              <a:rPr lang="en-US" b="true" sz="3200">
                <a:solidFill>
                  <a:srgbClr val="FFFFFF"/>
                </a:solidFill>
                <a:latin typeface="Inter Medium"/>
                <a:ea typeface="Inter Medium"/>
                <a:cs typeface="Inter Medium"/>
                <a:sym typeface="Inter Medium"/>
              </a:rPr>
              <a:t>IMPACTO EN LA SOCIEDAD:</a:t>
            </a:r>
          </a:p>
          <a:p>
            <a:pPr algn="l" marL="647695" indent="-323848" lvl="1">
              <a:lnSpc>
                <a:spcPts val="4199"/>
              </a:lnSpc>
              <a:buFont typeface="Arial"/>
              <a:buChar char="•"/>
            </a:pPr>
            <a:r>
              <a:rPr lang="en-US" sz="2999">
                <a:solidFill>
                  <a:srgbClr val="FFFFFF"/>
                </a:solidFill>
                <a:latin typeface="Inter"/>
                <a:ea typeface="Inter"/>
                <a:cs typeface="Inter"/>
                <a:sym typeface="Inter"/>
              </a:rPr>
              <a:t>FACILITA EL MANEJO DE LA DIABETES, AYUDA A PREVENIR COMPLICACIONES Y PROMUEVE UN ESTILO DE VIDA SALUDABLE PARA PERSONAS CON ESTA CONDICIÓN.</a:t>
            </a:r>
            <a:r>
              <a:rPr lang="en-US" sz="2999">
                <a:solidFill>
                  <a:srgbClr val="FFFFFF"/>
                </a:solidFill>
                <a:latin typeface="Inter"/>
                <a:ea typeface="Inter"/>
                <a:cs typeface="Inter"/>
                <a:sym typeface="Inter"/>
              </a:rPr>
              <a:t>.</a:t>
            </a:r>
          </a:p>
          <a:p>
            <a:pPr algn="l">
              <a:lnSpc>
                <a:spcPts val="4199"/>
              </a:lnSpc>
            </a:pPr>
          </a:p>
        </p:txBody>
      </p:sp>
      <p:sp>
        <p:nvSpPr>
          <p:cNvPr name="TextBox 11" id="11"/>
          <p:cNvSpPr txBox="true"/>
          <p:nvPr/>
        </p:nvSpPr>
        <p:spPr>
          <a:xfrm rot="0">
            <a:off x="-384564" y="759248"/>
            <a:ext cx="13376173" cy="875097"/>
          </a:xfrm>
          <a:prstGeom prst="rect">
            <a:avLst/>
          </a:prstGeom>
        </p:spPr>
        <p:txBody>
          <a:bodyPr anchor="t" rtlCol="false" tIns="0" lIns="0" bIns="0" rIns="0">
            <a:spAutoFit/>
          </a:bodyPr>
          <a:lstStyle/>
          <a:p>
            <a:pPr algn="ctr">
              <a:lnSpc>
                <a:spcPts val="7111"/>
              </a:lnSpc>
            </a:pPr>
            <a:r>
              <a:rPr lang="en-US" sz="5079" b="true">
                <a:solidFill>
                  <a:srgbClr val="FFFFFF"/>
                </a:solidFill>
                <a:latin typeface="Open Sans 1 Bold"/>
                <a:ea typeface="Open Sans 1 Bold"/>
                <a:cs typeface="Open Sans 1 Bold"/>
                <a:sym typeface="Open Sans 1 Bold"/>
              </a:rPr>
              <a:t> </a:t>
            </a:r>
            <a:r>
              <a:rPr lang="en-US" sz="5079" b="true">
                <a:solidFill>
                  <a:srgbClr val="FFFFFF"/>
                </a:solidFill>
                <a:latin typeface="Open Sans 1 Bold"/>
                <a:ea typeface="Open Sans 1 Bold"/>
                <a:cs typeface="Open Sans 1 Bold"/>
                <a:sym typeface="Open Sans 1 Bold"/>
              </a:rPr>
              <a:t>Resultados Esperados y Beneficios</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5941270" y="-3377301"/>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TextBox 3" id="3"/>
          <p:cNvSpPr txBox="true"/>
          <p:nvPr/>
        </p:nvSpPr>
        <p:spPr>
          <a:xfrm rot="0">
            <a:off x="4686520" y="133843"/>
            <a:ext cx="8914959" cy="1608739"/>
          </a:xfrm>
          <a:prstGeom prst="rect">
            <a:avLst/>
          </a:prstGeom>
        </p:spPr>
        <p:txBody>
          <a:bodyPr anchor="t" rtlCol="false" tIns="0" lIns="0" bIns="0" rIns="0">
            <a:spAutoFit/>
          </a:bodyPr>
          <a:lstStyle/>
          <a:p>
            <a:pPr algn="ctr">
              <a:lnSpc>
                <a:spcPts val="13181"/>
              </a:lnSpc>
            </a:pPr>
            <a:r>
              <a:rPr lang="en-US" sz="9415" b="true">
                <a:solidFill>
                  <a:srgbClr val="FFFFFF"/>
                </a:solidFill>
                <a:latin typeface="Open Sans 1 Bold"/>
                <a:ea typeface="Open Sans 1 Bold"/>
                <a:cs typeface="Open Sans 1 Bold"/>
                <a:sym typeface="Open Sans 1 Bold"/>
              </a:rPr>
              <a:t> INTEGRANTES</a:t>
            </a:r>
          </a:p>
        </p:txBody>
      </p:sp>
      <p:grpSp>
        <p:nvGrpSpPr>
          <p:cNvPr name="Group 4" id="4"/>
          <p:cNvGrpSpPr/>
          <p:nvPr/>
        </p:nvGrpSpPr>
        <p:grpSpPr>
          <a:xfrm rot="0">
            <a:off x="1458194" y="2349944"/>
            <a:ext cx="15371611" cy="7466471"/>
            <a:chOff x="0" y="0"/>
            <a:chExt cx="20495482" cy="9955294"/>
          </a:xfrm>
        </p:grpSpPr>
        <p:sp>
          <p:nvSpPr>
            <p:cNvPr name="Freeform 5" id="5"/>
            <p:cNvSpPr/>
            <p:nvPr/>
          </p:nvSpPr>
          <p:spPr>
            <a:xfrm flipH="false" flipV="false" rot="0">
              <a:off x="15728867" y="5417561"/>
              <a:ext cx="3007480" cy="3301624"/>
            </a:xfrm>
            <a:custGeom>
              <a:avLst/>
              <a:gdLst/>
              <a:ahLst/>
              <a:cxnLst/>
              <a:rect r="r" b="b" t="t" l="l"/>
              <a:pathLst>
                <a:path h="3301624" w="3007480">
                  <a:moveTo>
                    <a:pt x="0" y="0"/>
                  </a:moveTo>
                  <a:lnTo>
                    <a:pt x="3007480" y="0"/>
                  </a:lnTo>
                  <a:lnTo>
                    <a:pt x="3007480" y="3301625"/>
                  </a:lnTo>
                  <a:lnTo>
                    <a:pt x="0" y="3301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183529" y="0"/>
              <a:ext cx="3007480" cy="3301624"/>
            </a:xfrm>
            <a:custGeom>
              <a:avLst/>
              <a:gdLst/>
              <a:ahLst/>
              <a:cxnLst/>
              <a:rect r="r" b="b" t="t" l="l"/>
              <a:pathLst>
                <a:path h="3301624" w="3007480">
                  <a:moveTo>
                    <a:pt x="0" y="0"/>
                  </a:moveTo>
                  <a:lnTo>
                    <a:pt x="3007480" y="0"/>
                  </a:lnTo>
                  <a:lnTo>
                    <a:pt x="3007480" y="3301624"/>
                  </a:lnTo>
                  <a:lnTo>
                    <a:pt x="0" y="33016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59135" y="5417561"/>
              <a:ext cx="3007480" cy="3301624"/>
            </a:xfrm>
            <a:custGeom>
              <a:avLst/>
              <a:gdLst/>
              <a:ahLst/>
              <a:cxnLst/>
              <a:rect r="r" b="b" t="t" l="l"/>
              <a:pathLst>
                <a:path h="3301624" w="3007480">
                  <a:moveTo>
                    <a:pt x="0" y="0"/>
                  </a:moveTo>
                  <a:lnTo>
                    <a:pt x="3007479" y="0"/>
                  </a:lnTo>
                  <a:lnTo>
                    <a:pt x="3007479" y="3301625"/>
                  </a:lnTo>
                  <a:lnTo>
                    <a:pt x="0" y="33016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480014" y="0"/>
              <a:ext cx="3007480" cy="3301624"/>
            </a:xfrm>
            <a:custGeom>
              <a:avLst/>
              <a:gdLst/>
              <a:ahLst/>
              <a:cxnLst/>
              <a:rect r="r" b="b" t="t" l="l"/>
              <a:pathLst>
                <a:path h="3301624" w="3007480">
                  <a:moveTo>
                    <a:pt x="0" y="0"/>
                  </a:moveTo>
                  <a:lnTo>
                    <a:pt x="3007480" y="0"/>
                  </a:lnTo>
                  <a:lnTo>
                    <a:pt x="3007480" y="3301624"/>
                  </a:lnTo>
                  <a:lnTo>
                    <a:pt x="0" y="33016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988" y="0"/>
              <a:ext cx="3007480" cy="3301624"/>
            </a:xfrm>
            <a:custGeom>
              <a:avLst/>
              <a:gdLst/>
              <a:ahLst/>
              <a:cxnLst/>
              <a:rect r="r" b="b" t="t" l="l"/>
              <a:pathLst>
                <a:path h="3301624" w="3007480">
                  <a:moveTo>
                    <a:pt x="0" y="0"/>
                  </a:moveTo>
                  <a:lnTo>
                    <a:pt x="3007479" y="0"/>
                  </a:lnTo>
                  <a:lnTo>
                    <a:pt x="3007479" y="3301624"/>
                  </a:lnTo>
                  <a:lnTo>
                    <a:pt x="0" y="33016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4300075" y="0"/>
              <a:ext cx="3007480" cy="3301624"/>
            </a:xfrm>
            <a:custGeom>
              <a:avLst/>
              <a:gdLst/>
              <a:ahLst/>
              <a:cxnLst/>
              <a:rect r="r" b="b" t="t" l="l"/>
              <a:pathLst>
                <a:path h="3301624" w="3007480">
                  <a:moveTo>
                    <a:pt x="0" y="0"/>
                  </a:moveTo>
                  <a:lnTo>
                    <a:pt x="3007480" y="0"/>
                  </a:lnTo>
                  <a:lnTo>
                    <a:pt x="3007480" y="3301624"/>
                  </a:lnTo>
                  <a:lnTo>
                    <a:pt x="0" y="33016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1073794" y="5417561"/>
              <a:ext cx="3007480" cy="3301624"/>
            </a:xfrm>
            <a:custGeom>
              <a:avLst/>
              <a:gdLst/>
              <a:ahLst/>
              <a:cxnLst/>
              <a:rect r="r" b="b" t="t" l="l"/>
              <a:pathLst>
                <a:path h="3301624" w="3007480">
                  <a:moveTo>
                    <a:pt x="0" y="0"/>
                  </a:moveTo>
                  <a:lnTo>
                    <a:pt x="3007480" y="0"/>
                  </a:lnTo>
                  <a:lnTo>
                    <a:pt x="3007480" y="3301625"/>
                  </a:lnTo>
                  <a:lnTo>
                    <a:pt x="0" y="330162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6409650" y="5402599"/>
              <a:ext cx="3021109" cy="3316587"/>
            </a:xfrm>
            <a:custGeom>
              <a:avLst/>
              <a:gdLst/>
              <a:ahLst/>
              <a:cxnLst/>
              <a:rect r="r" b="b" t="t" l="l"/>
              <a:pathLst>
                <a:path h="3316587" w="3021109">
                  <a:moveTo>
                    <a:pt x="0" y="0"/>
                  </a:moveTo>
                  <a:lnTo>
                    <a:pt x="3021109" y="0"/>
                  </a:lnTo>
                  <a:lnTo>
                    <a:pt x="3021109" y="3316587"/>
                  </a:lnTo>
                  <a:lnTo>
                    <a:pt x="0" y="33165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8598759" y="1831"/>
              <a:ext cx="3297963" cy="3297963"/>
            </a:xfrm>
            <a:custGeom>
              <a:avLst/>
              <a:gdLst/>
              <a:ahLst/>
              <a:cxnLst/>
              <a:rect r="r" b="b" t="t" l="l"/>
              <a:pathLst>
                <a:path h="3297963" w="3297963">
                  <a:moveTo>
                    <a:pt x="0" y="0"/>
                  </a:moveTo>
                  <a:lnTo>
                    <a:pt x="3297963" y="0"/>
                  </a:lnTo>
                  <a:lnTo>
                    <a:pt x="3297963" y="3297963"/>
                  </a:lnTo>
                  <a:lnTo>
                    <a:pt x="0" y="329796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4" id="14"/>
            <p:cNvSpPr txBox="true"/>
            <p:nvPr/>
          </p:nvSpPr>
          <p:spPr>
            <a:xfrm rot="0">
              <a:off x="8740007" y="3535552"/>
              <a:ext cx="3015467" cy="1001158"/>
            </a:xfrm>
            <a:prstGeom prst="rect">
              <a:avLst/>
            </a:prstGeom>
          </p:spPr>
          <p:txBody>
            <a:bodyPr anchor="t" rtlCol="false" tIns="0" lIns="0" bIns="0" rIns="0">
              <a:spAutoFit/>
            </a:bodyPr>
            <a:lstStyle/>
            <a:p>
              <a:pPr algn="ctr">
                <a:lnSpc>
                  <a:spcPts val="2840"/>
                </a:lnSpc>
              </a:pPr>
              <a:r>
                <a:rPr lang="en-US" sz="2840" b="true">
                  <a:solidFill>
                    <a:srgbClr val="FFFFFF"/>
                  </a:solidFill>
                  <a:latin typeface="Open Sans 1 Bold"/>
                  <a:ea typeface="Open Sans 1 Bold"/>
                  <a:cs typeface="Open Sans 1 Bold"/>
                  <a:sym typeface="Open Sans 1 Bold"/>
                </a:rPr>
                <a:t>LUCIANO LUJAN</a:t>
              </a:r>
            </a:p>
          </p:txBody>
        </p:sp>
        <p:sp>
          <p:nvSpPr>
            <p:cNvPr name="TextBox 15" id="15"/>
            <p:cNvSpPr txBox="true"/>
            <p:nvPr/>
          </p:nvSpPr>
          <p:spPr>
            <a:xfrm rot="0">
              <a:off x="17480014" y="3535552"/>
              <a:ext cx="3015467" cy="1001158"/>
            </a:xfrm>
            <a:prstGeom prst="rect">
              <a:avLst/>
            </a:prstGeom>
          </p:spPr>
          <p:txBody>
            <a:bodyPr anchor="t" rtlCol="false" tIns="0" lIns="0" bIns="0" rIns="0">
              <a:spAutoFit/>
            </a:bodyPr>
            <a:lstStyle/>
            <a:p>
              <a:pPr algn="ctr">
                <a:lnSpc>
                  <a:spcPts val="2840"/>
                </a:lnSpc>
              </a:pPr>
              <a:r>
                <a:rPr lang="en-US" sz="2840" b="true">
                  <a:solidFill>
                    <a:srgbClr val="FFFFFF"/>
                  </a:solidFill>
                  <a:latin typeface="Open Sans 1 Bold"/>
                  <a:ea typeface="Open Sans 1 Bold"/>
                  <a:cs typeface="Open Sans 1 Bold"/>
                  <a:sym typeface="Open Sans 1 Bold"/>
                </a:rPr>
                <a:t>LISANDRO</a:t>
              </a:r>
            </a:p>
            <a:p>
              <a:pPr algn="ctr">
                <a:lnSpc>
                  <a:spcPts val="2840"/>
                </a:lnSpc>
              </a:pPr>
              <a:r>
                <a:rPr lang="en-US" sz="2840" b="true">
                  <a:solidFill>
                    <a:srgbClr val="FFFFFF"/>
                  </a:solidFill>
                  <a:latin typeface="Open Sans 1 Bold"/>
                  <a:ea typeface="Open Sans 1 Bold"/>
                  <a:cs typeface="Open Sans 1 Bold"/>
                  <a:sym typeface="Open Sans 1 Bold"/>
                </a:rPr>
                <a:t>JUNCOS</a:t>
              </a:r>
            </a:p>
          </p:txBody>
        </p:sp>
        <p:sp>
          <p:nvSpPr>
            <p:cNvPr name="TextBox 16" id="16"/>
            <p:cNvSpPr txBox="true"/>
            <p:nvPr/>
          </p:nvSpPr>
          <p:spPr>
            <a:xfrm rot="0">
              <a:off x="13175541" y="3535552"/>
              <a:ext cx="3015467" cy="1001158"/>
            </a:xfrm>
            <a:prstGeom prst="rect">
              <a:avLst/>
            </a:prstGeom>
          </p:spPr>
          <p:txBody>
            <a:bodyPr anchor="t" rtlCol="false" tIns="0" lIns="0" bIns="0" rIns="0">
              <a:spAutoFit/>
            </a:bodyPr>
            <a:lstStyle/>
            <a:p>
              <a:pPr algn="ctr">
                <a:lnSpc>
                  <a:spcPts val="2840"/>
                </a:lnSpc>
              </a:pPr>
              <a:r>
                <a:rPr lang="en-US" sz="2840" b="true">
                  <a:solidFill>
                    <a:srgbClr val="FFFFFF"/>
                  </a:solidFill>
                  <a:latin typeface="Open Sans 1 Bold"/>
                  <a:ea typeface="Open Sans 1 Bold"/>
                  <a:cs typeface="Open Sans 1 Bold"/>
                  <a:sym typeface="Open Sans 1 Bold"/>
                </a:rPr>
                <a:t>JOAQUÍN</a:t>
              </a:r>
            </a:p>
            <a:p>
              <a:pPr algn="ctr">
                <a:lnSpc>
                  <a:spcPts val="2840"/>
                </a:lnSpc>
              </a:pPr>
              <a:r>
                <a:rPr lang="en-US" sz="2840" b="true">
                  <a:solidFill>
                    <a:srgbClr val="FFFFFF"/>
                  </a:solidFill>
                  <a:latin typeface="Open Sans 1 Bold"/>
                  <a:ea typeface="Open Sans 1 Bold"/>
                  <a:cs typeface="Open Sans 1 Bold"/>
                  <a:sym typeface="Open Sans 1 Bold"/>
                </a:rPr>
                <a:t>GARZÓN</a:t>
              </a:r>
            </a:p>
          </p:txBody>
        </p:sp>
        <p:sp>
          <p:nvSpPr>
            <p:cNvPr name="TextBox 17" id="17"/>
            <p:cNvSpPr txBox="true"/>
            <p:nvPr/>
          </p:nvSpPr>
          <p:spPr>
            <a:xfrm rot="0">
              <a:off x="0" y="3535552"/>
              <a:ext cx="3015467" cy="1001158"/>
            </a:xfrm>
            <a:prstGeom prst="rect">
              <a:avLst/>
            </a:prstGeom>
          </p:spPr>
          <p:txBody>
            <a:bodyPr anchor="t" rtlCol="false" tIns="0" lIns="0" bIns="0" rIns="0">
              <a:spAutoFit/>
            </a:bodyPr>
            <a:lstStyle/>
            <a:p>
              <a:pPr algn="ctr">
                <a:lnSpc>
                  <a:spcPts val="2840"/>
                </a:lnSpc>
              </a:pPr>
              <a:r>
                <a:rPr lang="en-US" sz="2840" b="true">
                  <a:solidFill>
                    <a:srgbClr val="FFFFFF"/>
                  </a:solidFill>
                  <a:latin typeface="Open Sans 1 Bold"/>
                  <a:ea typeface="Open Sans 1 Bold"/>
                  <a:cs typeface="Open Sans 1 Bold"/>
                  <a:sym typeface="Open Sans 1 Bold"/>
                </a:rPr>
                <a:t>JOSÉ</a:t>
              </a:r>
            </a:p>
            <a:p>
              <a:pPr algn="ctr">
                <a:lnSpc>
                  <a:spcPts val="2840"/>
                </a:lnSpc>
              </a:pPr>
              <a:r>
                <a:rPr lang="en-US" sz="2840" b="true">
                  <a:solidFill>
                    <a:srgbClr val="FFFFFF"/>
                  </a:solidFill>
                  <a:latin typeface="Open Sans 1 Bold"/>
                  <a:ea typeface="Open Sans 1 Bold"/>
                  <a:cs typeface="Open Sans 1 Bold"/>
                  <a:sym typeface="Open Sans 1 Bold"/>
                </a:rPr>
                <a:t>MARQUEZ</a:t>
              </a:r>
            </a:p>
          </p:txBody>
        </p:sp>
        <p:sp>
          <p:nvSpPr>
            <p:cNvPr name="TextBox 18" id="18"/>
            <p:cNvSpPr txBox="true"/>
            <p:nvPr/>
          </p:nvSpPr>
          <p:spPr>
            <a:xfrm rot="0">
              <a:off x="4296082" y="3535552"/>
              <a:ext cx="3015467" cy="1001158"/>
            </a:xfrm>
            <a:prstGeom prst="rect">
              <a:avLst/>
            </a:prstGeom>
          </p:spPr>
          <p:txBody>
            <a:bodyPr anchor="t" rtlCol="false" tIns="0" lIns="0" bIns="0" rIns="0">
              <a:spAutoFit/>
            </a:bodyPr>
            <a:lstStyle/>
            <a:p>
              <a:pPr algn="ctr">
                <a:lnSpc>
                  <a:spcPts val="2840"/>
                </a:lnSpc>
              </a:pPr>
              <a:r>
                <a:rPr lang="en-US" sz="2840" b="true">
                  <a:solidFill>
                    <a:srgbClr val="FFFFFF"/>
                  </a:solidFill>
                  <a:latin typeface="Open Sans 1 Bold"/>
                  <a:ea typeface="Open Sans 1 Bold"/>
                  <a:cs typeface="Open Sans 1 Bold"/>
                  <a:sym typeface="Open Sans 1 Bold"/>
                </a:rPr>
                <a:t>TIZIANO</a:t>
              </a:r>
            </a:p>
            <a:p>
              <a:pPr algn="ctr">
                <a:lnSpc>
                  <a:spcPts val="2840"/>
                </a:lnSpc>
              </a:pPr>
              <a:r>
                <a:rPr lang="en-US" sz="2840" b="true">
                  <a:solidFill>
                    <a:srgbClr val="FFFFFF"/>
                  </a:solidFill>
                  <a:latin typeface="Open Sans 1 Bold"/>
                  <a:ea typeface="Open Sans 1 Bold"/>
                  <a:cs typeface="Open Sans 1 Bold"/>
                  <a:sym typeface="Open Sans 1 Bold"/>
                </a:rPr>
                <a:t>PAEZ</a:t>
              </a:r>
            </a:p>
          </p:txBody>
        </p:sp>
        <p:sp>
          <p:nvSpPr>
            <p:cNvPr name="TextBox 19" id="19"/>
            <p:cNvSpPr txBox="true"/>
            <p:nvPr/>
          </p:nvSpPr>
          <p:spPr>
            <a:xfrm rot="0">
              <a:off x="11357953" y="8941436"/>
              <a:ext cx="2439162" cy="1001158"/>
            </a:xfrm>
            <a:prstGeom prst="rect">
              <a:avLst/>
            </a:prstGeom>
          </p:spPr>
          <p:txBody>
            <a:bodyPr anchor="t" rtlCol="false" tIns="0" lIns="0" bIns="0" rIns="0">
              <a:spAutoFit/>
            </a:bodyPr>
            <a:lstStyle/>
            <a:p>
              <a:pPr algn="ctr">
                <a:lnSpc>
                  <a:spcPts val="2840"/>
                </a:lnSpc>
              </a:pPr>
              <a:r>
                <a:rPr lang="en-US" sz="2840" b="true">
                  <a:solidFill>
                    <a:srgbClr val="FFFFFF"/>
                  </a:solidFill>
                  <a:latin typeface="Open Sans 1 Bold"/>
                  <a:ea typeface="Open Sans 1 Bold"/>
                  <a:cs typeface="Open Sans 1 Bold"/>
                  <a:sym typeface="Open Sans 1 Bold"/>
                </a:rPr>
                <a:t>DARÍO</a:t>
              </a:r>
            </a:p>
            <a:p>
              <a:pPr algn="ctr">
                <a:lnSpc>
                  <a:spcPts val="2840"/>
                </a:lnSpc>
              </a:pPr>
              <a:r>
                <a:rPr lang="en-US" sz="2840" b="true">
                  <a:solidFill>
                    <a:srgbClr val="FFFFFF"/>
                  </a:solidFill>
                  <a:latin typeface="Open Sans 1 Bold"/>
                  <a:ea typeface="Open Sans 1 Bold"/>
                  <a:cs typeface="Open Sans 1 Bold"/>
                  <a:sym typeface="Open Sans 1 Bold"/>
                </a:rPr>
                <a:t>ARRIOLA</a:t>
              </a:r>
            </a:p>
          </p:txBody>
        </p:sp>
        <p:sp>
          <p:nvSpPr>
            <p:cNvPr name="TextBox 20" id="20"/>
            <p:cNvSpPr txBox="true"/>
            <p:nvPr/>
          </p:nvSpPr>
          <p:spPr>
            <a:xfrm rot="0">
              <a:off x="15840134" y="8954136"/>
              <a:ext cx="2784945" cy="1001158"/>
            </a:xfrm>
            <a:prstGeom prst="rect">
              <a:avLst/>
            </a:prstGeom>
          </p:spPr>
          <p:txBody>
            <a:bodyPr anchor="t" rtlCol="false" tIns="0" lIns="0" bIns="0" rIns="0">
              <a:spAutoFit/>
            </a:bodyPr>
            <a:lstStyle/>
            <a:p>
              <a:pPr algn="ctr">
                <a:lnSpc>
                  <a:spcPts val="2840"/>
                </a:lnSpc>
              </a:pPr>
              <a:r>
                <a:rPr lang="en-US" sz="2840" b="true">
                  <a:solidFill>
                    <a:srgbClr val="FFFFFF"/>
                  </a:solidFill>
                  <a:latin typeface="Open Sans 1 Bold"/>
                  <a:ea typeface="Open Sans 1 Bold"/>
                  <a:cs typeface="Open Sans 1 Bold"/>
                  <a:sym typeface="Open Sans 1 Bold"/>
                </a:rPr>
                <a:t>VITTORIO</a:t>
              </a:r>
            </a:p>
            <a:p>
              <a:pPr algn="ctr">
                <a:lnSpc>
                  <a:spcPts val="2840"/>
                </a:lnSpc>
              </a:pPr>
              <a:r>
                <a:rPr lang="en-US" sz="2840" b="true">
                  <a:solidFill>
                    <a:srgbClr val="FFFFFF"/>
                  </a:solidFill>
                  <a:latin typeface="Open Sans 1 Bold"/>
                  <a:ea typeface="Open Sans 1 Bold"/>
                  <a:cs typeface="Open Sans 1 Bold"/>
                  <a:sym typeface="Open Sans 1 Bold"/>
                </a:rPr>
                <a:t>DIRIGUTTI</a:t>
              </a:r>
            </a:p>
          </p:txBody>
        </p:sp>
        <p:sp>
          <p:nvSpPr>
            <p:cNvPr name="TextBox 21" id="21"/>
            <p:cNvSpPr txBox="true"/>
            <p:nvPr/>
          </p:nvSpPr>
          <p:spPr>
            <a:xfrm rot="0">
              <a:off x="1908966" y="8941436"/>
              <a:ext cx="2707816" cy="1001158"/>
            </a:xfrm>
            <a:prstGeom prst="rect">
              <a:avLst/>
            </a:prstGeom>
          </p:spPr>
          <p:txBody>
            <a:bodyPr anchor="t" rtlCol="false" tIns="0" lIns="0" bIns="0" rIns="0">
              <a:spAutoFit/>
            </a:bodyPr>
            <a:lstStyle/>
            <a:p>
              <a:pPr algn="ctr">
                <a:lnSpc>
                  <a:spcPts val="2840"/>
                </a:lnSpc>
              </a:pPr>
              <a:r>
                <a:rPr lang="en-US" sz="2840" b="true">
                  <a:solidFill>
                    <a:srgbClr val="FFFFFF"/>
                  </a:solidFill>
                  <a:latin typeface="Open Sans 1 Bold"/>
                  <a:ea typeface="Open Sans 1 Bold"/>
                  <a:cs typeface="Open Sans 1 Bold"/>
                  <a:sym typeface="Open Sans 1 Bold"/>
                </a:rPr>
                <a:t>GUSTAVO</a:t>
              </a:r>
            </a:p>
            <a:p>
              <a:pPr algn="ctr">
                <a:lnSpc>
                  <a:spcPts val="2840"/>
                </a:lnSpc>
              </a:pPr>
              <a:r>
                <a:rPr lang="en-US" sz="2840" b="true">
                  <a:solidFill>
                    <a:srgbClr val="FFFFFF"/>
                  </a:solidFill>
                  <a:latin typeface="Open Sans 1 Bold"/>
                  <a:ea typeface="Open Sans 1 Bold"/>
                  <a:cs typeface="Open Sans 1 Bold"/>
                  <a:sym typeface="Open Sans 1 Bold"/>
                </a:rPr>
                <a:t>ZALAZAR</a:t>
              </a:r>
            </a:p>
          </p:txBody>
        </p:sp>
        <p:sp>
          <p:nvSpPr>
            <p:cNvPr name="TextBox 22" id="22"/>
            <p:cNvSpPr txBox="true"/>
            <p:nvPr/>
          </p:nvSpPr>
          <p:spPr>
            <a:xfrm rot="0">
              <a:off x="6648433" y="8954136"/>
              <a:ext cx="2543543" cy="1001158"/>
            </a:xfrm>
            <a:prstGeom prst="rect">
              <a:avLst/>
            </a:prstGeom>
          </p:spPr>
          <p:txBody>
            <a:bodyPr anchor="t" rtlCol="false" tIns="0" lIns="0" bIns="0" rIns="0">
              <a:spAutoFit/>
            </a:bodyPr>
            <a:lstStyle/>
            <a:p>
              <a:pPr algn="ctr">
                <a:lnSpc>
                  <a:spcPts val="2840"/>
                </a:lnSpc>
              </a:pPr>
              <a:r>
                <a:rPr lang="en-US" sz="2840" b="true">
                  <a:solidFill>
                    <a:srgbClr val="FFFFFF"/>
                  </a:solidFill>
                  <a:latin typeface="Open Sans 1 Bold"/>
                  <a:ea typeface="Open Sans 1 Bold"/>
                  <a:cs typeface="Open Sans 1 Bold"/>
                  <a:sym typeface="Open Sans 1 Bold"/>
                </a:rPr>
                <a:t>NAHUEL</a:t>
              </a:r>
            </a:p>
            <a:p>
              <a:pPr algn="ctr">
                <a:lnSpc>
                  <a:spcPts val="2840"/>
                </a:lnSpc>
              </a:pPr>
              <a:r>
                <a:rPr lang="en-US" sz="2840" b="true">
                  <a:solidFill>
                    <a:srgbClr val="FFFFFF"/>
                  </a:solidFill>
                  <a:latin typeface="Open Sans 1 Bold"/>
                  <a:ea typeface="Open Sans 1 Bold"/>
                  <a:cs typeface="Open Sans 1 Bold"/>
                  <a:sym typeface="Open Sans 1 Bold"/>
                </a:rPr>
                <a:t>VÉLEZ</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631483" y="9357882"/>
            <a:ext cx="4506008" cy="684704"/>
            <a:chOff x="0" y="0"/>
            <a:chExt cx="6008010" cy="912939"/>
          </a:xfrm>
        </p:grpSpPr>
        <p:grpSp>
          <p:nvGrpSpPr>
            <p:cNvPr name="Group 3" id="3"/>
            <p:cNvGrpSpPr/>
            <p:nvPr/>
          </p:nvGrpSpPr>
          <p:grpSpPr>
            <a:xfrm rot="0">
              <a:off x="0" y="0"/>
              <a:ext cx="6008010" cy="912939"/>
              <a:chOff x="0" y="0"/>
              <a:chExt cx="1186767" cy="180334"/>
            </a:xfrm>
          </p:grpSpPr>
          <p:sp>
            <p:nvSpPr>
              <p:cNvPr name="Freeform 4" id="4"/>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90743"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sp>
        <p:nvSpPr>
          <p:cNvPr name="Freeform 7" id="7"/>
          <p:cNvSpPr/>
          <p:nvPr/>
        </p:nvSpPr>
        <p:spPr>
          <a:xfrm flipH="false" flipV="false" rot="0">
            <a:off x="14269579" y="845341"/>
            <a:ext cx="7735824" cy="8229600"/>
          </a:xfrm>
          <a:custGeom>
            <a:avLst/>
            <a:gdLst/>
            <a:ahLst/>
            <a:cxnLst/>
            <a:rect r="r" b="b" t="t" l="l"/>
            <a:pathLst>
              <a:path h="8229600" w="7735824">
                <a:moveTo>
                  <a:pt x="0" y="0"/>
                </a:moveTo>
                <a:lnTo>
                  <a:pt x="7735824" y="0"/>
                </a:lnTo>
                <a:lnTo>
                  <a:pt x="7735824" y="8229600"/>
                </a:lnTo>
                <a:lnTo>
                  <a:pt x="0" y="8229600"/>
                </a:lnTo>
                <a:lnTo>
                  <a:pt x="0" y="0"/>
                </a:lnTo>
                <a:close/>
              </a:path>
            </a:pathLst>
          </a:custGeom>
          <a:blipFill>
            <a:blip r:embed="rId2"/>
            <a:stretch>
              <a:fillRect l="0" t="0" r="0" b="0"/>
            </a:stretch>
          </a:blipFill>
        </p:spPr>
      </p:sp>
      <p:sp>
        <p:nvSpPr>
          <p:cNvPr name="TextBox 8" id="8"/>
          <p:cNvSpPr txBox="true"/>
          <p:nvPr/>
        </p:nvSpPr>
        <p:spPr>
          <a:xfrm rot="0">
            <a:off x="9320775" y="1769830"/>
            <a:ext cx="9525" cy="495301"/>
          </a:xfrm>
          <a:prstGeom prst="rect">
            <a:avLst/>
          </a:prstGeom>
        </p:spPr>
        <p:txBody>
          <a:bodyPr anchor="t" rtlCol="false" tIns="0" lIns="0" bIns="0" rIns="0">
            <a:spAutoFit/>
          </a:bodyPr>
          <a:lstStyle/>
          <a:p>
            <a:pPr algn="ctr">
              <a:lnSpc>
                <a:spcPts val="4199"/>
              </a:lnSpc>
              <a:spcBef>
                <a:spcPct val="0"/>
              </a:spcBef>
            </a:pPr>
          </a:p>
        </p:txBody>
      </p:sp>
      <p:sp>
        <p:nvSpPr>
          <p:cNvPr name="TextBox 9" id="9"/>
          <p:cNvSpPr txBox="true"/>
          <p:nvPr/>
        </p:nvSpPr>
        <p:spPr>
          <a:xfrm rot="0">
            <a:off x="1963638" y="3485778"/>
            <a:ext cx="14835634" cy="1934845"/>
          </a:xfrm>
          <a:prstGeom prst="rect">
            <a:avLst/>
          </a:prstGeom>
        </p:spPr>
        <p:txBody>
          <a:bodyPr anchor="t" rtlCol="false" tIns="0" lIns="0" bIns="0" rIns="0">
            <a:spAutoFit/>
          </a:bodyPr>
          <a:lstStyle/>
          <a:p>
            <a:pPr algn="l" marL="474979" indent="-237490" lvl="1">
              <a:lnSpc>
                <a:spcPts val="3079"/>
              </a:lnSpc>
              <a:buFont typeface="Arial"/>
              <a:buChar char="•"/>
            </a:pPr>
            <a:r>
              <a:rPr lang="en-US" b="true" sz="2199">
                <a:solidFill>
                  <a:srgbClr val="FFFFFF"/>
                </a:solidFill>
                <a:latin typeface="Inter Medium"/>
                <a:ea typeface="Inter Medium"/>
                <a:cs typeface="Inter Medium"/>
                <a:sym typeface="Inter Medium"/>
              </a:rPr>
              <a:t>CONFIGURACIÓN DE ENTORNOS DE DESARROLLO Y FAMILIARIZACIÓN CON LOS SENSORES DE GLUCOSA</a:t>
            </a:r>
          </a:p>
          <a:p>
            <a:pPr algn="l" marL="474979" indent="-237490" lvl="1">
              <a:lnSpc>
                <a:spcPts val="3079"/>
              </a:lnSpc>
              <a:buFont typeface="Arial"/>
              <a:buChar char="•"/>
            </a:pPr>
            <a:r>
              <a:rPr lang="en-US" b="true" sz="2199">
                <a:solidFill>
                  <a:srgbClr val="FFFFFF"/>
                </a:solidFill>
                <a:latin typeface="Inter Medium"/>
                <a:ea typeface="Inter Medium"/>
                <a:cs typeface="Inter Medium"/>
                <a:sym typeface="Inter Medium"/>
              </a:rPr>
              <a:t>IMPLEMENTAR EL PRIMER PROTOTIPO PARA CAPTURAR Y ENVIAR DATOS DE GLUCOSA.</a:t>
            </a:r>
          </a:p>
          <a:p>
            <a:pPr algn="l" marL="474979" indent="-237490" lvl="1">
              <a:lnSpc>
                <a:spcPts val="3079"/>
              </a:lnSpc>
              <a:buFont typeface="Arial"/>
              <a:buChar char="•"/>
            </a:pPr>
            <a:r>
              <a:rPr lang="en-US" b="true" sz="2199">
                <a:solidFill>
                  <a:srgbClr val="FFFFFF"/>
                </a:solidFill>
                <a:latin typeface="Inter Medium"/>
                <a:ea typeface="Inter Medium"/>
                <a:cs typeface="Inter Medium"/>
                <a:sym typeface="Inter Medium"/>
              </a:rPr>
              <a:t>INTEGRAR LOS DATOS DE GLUCOSA AL SISTEMA Y REALIZAR PRUEBAS DE CALIBRACIÓN.</a:t>
            </a:r>
          </a:p>
          <a:p>
            <a:pPr algn="l" marL="474979" indent="-237490" lvl="1">
              <a:lnSpc>
                <a:spcPts val="3079"/>
              </a:lnSpc>
              <a:buFont typeface="Arial"/>
              <a:buChar char="•"/>
            </a:pPr>
            <a:r>
              <a:rPr lang="en-US" b="true" sz="2199">
                <a:solidFill>
                  <a:srgbClr val="FFFFFF"/>
                </a:solidFill>
                <a:latin typeface="Inter Medium"/>
                <a:ea typeface="Inter Medium"/>
                <a:cs typeface="Inter Medium"/>
                <a:sym typeface="Inter Medium"/>
              </a:rPr>
              <a:t>VALIDAR LA FUNCIONALIDAD DEL PROTOTIPO E INICIAR PRUEBAS DE ESTABILIDAD.</a:t>
            </a:r>
          </a:p>
          <a:p>
            <a:pPr algn="ctr">
              <a:lnSpc>
                <a:spcPts val="3079"/>
              </a:lnSpc>
              <a:spcBef>
                <a:spcPct val="0"/>
              </a:spcBef>
            </a:pPr>
            <a:r>
              <a:rPr lang="en-US" b="true" sz="2199">
                <a:solidFill>
                  <a:srgbClr val="FFFFFF"/>
                </a:solidFill>
                <a:latin typeface="Inter Medium"/>
                <a:ea typeface="Inter Medium"/>
                <a:cs typeface="Inter Medium"/>
                <a:sym typeface="Inter Medium"/>
              </a:rPr>
              <a:t>.</a:t>
            </a:r>
          </a:p>
        </p:txBody>
      </p:sp>
      <p:sp>
        <p:nvSpPr>
          <p:cNvPr name="TextBox 10" id="10"/>
          <p:cNvSpPr txBox="true"/>
          <p:nvPr/>
        </p:nvSpPr>
        <p:spPr>
          <a:xfrm rot="0">
            <a:off x="1963638" y="5382523"/>
            <a:ext cx="14319216" cy="1934845"/>
          </a:xfrm>
          <a:prstGeom prst="rect">
            <a:avLst/>
          </a:prstGeom>
        </p:spPr>
        <p:txBody>
          <a:bodyPr anchor="t" rtlCol="false" tIns="0" lIns="0" bIns="0" rIns="0">
            <a:spAutoFit/>
          </a:bodyPr>
          <a:lstStyle/>
          <a:p>
            <a:pPr algn="l" marL="474979" indent="-237490" lvl="1">
              <a:lnSpc>
                <a:spcPts val="3079"/>
              </a:lnSpc>
              <a:buFont typeface="Arial"/>
              <a:buChar char="•"/>
            </a:pPr>
            <a:r>
              <a:rPr lang="en-US" b="true" sz="2199">
                <a:solidFill>
                  <a:srgbClr val="FFFFFF"/>
                </a:solidFill>
                <a:latin typeface="Inter Medium"/>
                <a:ea typeface="Inter Medium"/>
                <a:cs typeface="Inter Medium"/>
                <a:sym typeface="Inter Medium"/>
              </a:rPr>
              <a:t>PROGRAMACIÓN EN ESP32 Y CONECTAR LOS SENSORES.</a:t>
            </a:r>
          </a:p>
          <a:p>
            <a:pPr algn="l" marL="474979" indent="-237490" lvl="1">
              <a:lnSpc>
                <a:spcPts val="3079"/>
              </a:lnSpc>
              <a:buFont typeface="Arial"/>
              <a:buChar char="•"/>
            </a:pPr>
            <a:r>
              <a:rPr lang="en-US" b="true" sz="2199">
                <a:solidFill>
                  <a:srgbClr val="FFFFFF"/>
                </a:solidFill>
                <a:latin typeface="Inter Medium"/>
                <a:ea typeface="Inter Medium"/>
                <a:cs typeface="Inter Medium"/>
                <a:sym typeface="Inter Medium"/>
              </a:rPr>
              <a:t>ESTUDIO Y CONFIGURACIÓN AVANZADA DE LOS SENSORES PARA OPTIMIZAR LA PRECISIÓN EN LAS MEDICIONES.</a:t>
            </a:r>
          </a:p>
          <a:p>
            <a:pPr algn="l" marL="474979" indent="-237490" lvl="1">
              <a:lnSpc>
                <a:spcPts val="3079"/>
              </a:lnSpc>
              <a:buFont typeface="Arial"/>
              <a:buChar char="•"/>
            </a:pPr>
            <a:r>
              <a:rPr lang="en-US" b="true" sz="2199">
                <a:solidFill>
                  <a:srgbClr val="FFFFFF"/>
                </a:solidFill>
                <a:latin typeface="Inter Medium"/>
                <a:ea typeface="Inter Medium"/>
                <a:cs typeface="Inter Medium"/>
                <a:sym typeface="Inter Medium"/>
              </a:rPr>
              <a:t>IMPLEMENTACIÓN DE PROTOCOLOS DE COMUNICACIÓN Y PRUEBAS DE INTEGRACIÓN.</a:t>
            </a:r>
          </a:p>
          <a:p>
            <a:pPr algn="ctr">
              <a:lnSpc>
                <a:spcPts val="3079"/>
              </a:lnSpc>
              <a:spcBef>
                <a:spcPct val="0"/>
              </a:spcBef>
            </a:pPr>
          </a:p>
        </p:txBody>
      </p:sp>
      <p:sp>
        <p:nvSpPr>
          <p:cNvPr name="TextBox 11" id="11"/>
          <p:cNvSpPr txBox="true"/>
          <p:nvPr/>
        </p:nvSpPr>
        <p:spPr>
          <a:xfrm rot="0">
            <a:off x="1028700" y="933450"/>
            <a:ext cx="12073303" cy="805538"/>
          </a:xfrm>
          <a:prstGeom prst="rect">
            <a:avLst/>
          </a:prstGeom>
        </p:spPr>
        <p:txBody>
          <a:bodyPr anchor="t" rtlCol="false" tIns="0" lIns="0" bIns="0" rIns="0">
            <a:spAutoFit/>
          </a:bodyPr>
          <a:lstStyle/>
          <a:p>
            <a:pPr algn="ctr">
              <a:lnSpc>
                <a:spcPts val="6525"/>
              </a:lnSpc>
            </a:pPr>
            <a:r>
              <a:rPr lang="en-US" sz="4660" b="true">
                <a:solidFill>
                  <a:srgbClr val="FFFFFF"/>
                </a:solidFill>
                <a:latin typeface="Open Sans 1 Bold"/>
                <a:ea typeface="Open Sans 1 Bold"/>
                <a:cs typeface="Open Sans 1 Bold"/>
                <a:sym typeface="Open Sans 1 Bold"/>
              </a:rPr>
              <a:t>Objetivos</a:t>
            </a:r>
            <a:r>
              <a:rPr lang="en-US" sz="4660" b="true">
                <a:solidFill>
                  <a:srgbClr val="FFFFFF"/>
                </a:solidFill>
                <a:latin typeface="Open Sans 1 Bold"/>
                <a:ea typeface="Open Sans 1 Bold"/>
                <a:cs typeface="Open Sans 1 Bold"/>
                <a:sym typeface="Open Sans 1 Bold"/>
              </a:rPr>
              <a:t> del Desarrollo y del Prototipo</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67487" y="7722075"/>
            <a:ext cx="11585724" cy="1661795"/>
          </a:xfrm>
          <a:prstGeom prst="rect">
            <a:avLst/>
          </a:prstGeom>
        </p:spPr>
        <p:txBody>
          <a:bodyPr anchor="t" rtlCol="false" tIns="0" lIns="0" bIns="0" rIns="0">
            <a:spAutoFit/>
          </a:bodyPr>
          <a:lstStyle/>
          <a:p>
            <a:pPr algn="ctr">
              <a:lnSpc>
                <a:spcPts val="4480"/>
              </a:lnSpc>
            </a:pPr>
            <a:r>
              <a:rPr lang="en-US" sz="3200">
                <a:solidFill>
                  <a:srgbClr val="FFFFFF"/>
                </a:solidFill>
                <a:latin typeface="Open Sans 1"/>
                <a:ea typeface="Open Sans 1"/>
                <a:cs typeface="Open Sans 1"/>
                <a:sym typeface="Open Sans 1"/>
              </a:rPr>
              <a:t>Esta capa se encarga de preparar, filtrar, y procesar los datos capturados por los sensores antes de enviarlos a la nube, a otro dispositivo, o a la capa de almacenamiento y análisis. </a:t>
            </a:r>
          </a:p>
        </p:txBody>
      </p:sp>
      <p:sp>
        <p:nvSpPr>
          <p:cNvPr name="Freeform 3" id="3"/>
          <p:cNvSpPr/>
          <p:nvPr/>
        </p:nvSpPr>
        <p:spPr>
          <a:xfrm flipH="false" flipV="true" rot="0">
            <a:off x="13089116" y="205740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grpSp>
        <p:nvGrpSpPr>
          <p:cNvPr name="Group 4" id="4"/>
          <p:cNvGrpSpPr/>
          <p:nvPr/>
        </p:nvGrpSpPr>
        <p:grpSpPr>
          <a:xfrm rot="5471015">
            <a:off x="7533497" y="2811441"/>
            <a:ext cx="1653705" cy="1171499"/>
            <a:chOff x="0" y="0"/>
            <a:chExt cx="435544" cy="308543"/>
          </a:xfrm>
        </p:grpSpPr>
        <p:sp>
          <p:nvSpPr>
            <p:cNvPr name="Freeform 5" id="5"/>
            <p:cNvSpPr/>
            <p:nvPr/>
          </p:nvSpPr>
          <p:spPr>
            <a:xfrm flipH="false" flipV="false" rot="0">
              <a:off x="0" y="0"/>
              <a:ext cx="435544" cy="308543"/>
            </a:xfrm>
            <a:custGeom>
              <a:avLst/>
              <a:gdLst/>
              <a:ahLst/>
              <a:cxnLst/>
              <a:rect r="r" b="b" t="t" l="l"/>
              <a:pathLst>
                <a:path h="308543" w="435544">
                  <a:moveTo>
                    <a:pt x="0" y="0"/>
                  </a:moveTo>
                  <a:lnTo>
                    <a:pt x="232344" y="0"/>
                  </a:lnTo>
                  <a:lnTo>
                    <a:pt x="435544" y="154271"/>
                  </a:lnTo>
                  <a:lnTo>
                    <a:pt x="232344" y="308543"/>
                  </a:lnTo>
                  <a:lnTo>
                    <a:pt x="0" y="308543"/>
                  </a:lnTo>
                  <a:lnTo>
                    <a:pt x="203200" y="154271"/>
                  </a:lnTo>
                  <a:lnTo>
                    <a:pt x="0" y="0"/>
                  </a:lnTo>
                  <a:close/>
                </a:path>
              </a:pathLst>
            </a:custGeom>
            <a:solidFill>
              <a:srgbClr val="9E392B"/>
            </a:solidFill>
          </p:spPr>
        </p:sp>
        <p:sp>
          <p:nvSpPr>
            <p:cNvPr name="TextBox 6" id="6"/>
            <p:cNvSpPr txBox="true"/>
            <p:nvPr/>
          </p:nvSpPr>
          <p:spPr>
            <a:xfrm>
              <a:off x="177800" y="-38100"/>
              <a:ext cx="181544" cy="346643"/>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4337076" y="161925"/>
            <a:ext cx="8046547" cy="2396490"/>
          </a:xfrm>
          <a:prstGeom prst="rect">
            <a:avLst/>
          </a:prstGeom>
        </p:spPr>
        <p:txBody>
          <a:bodyPr anchor="t" rtlCol="false" tIns="0" lIns="0" bIns="0" rIns="0">
            <a:spAutoFit/>
          </a:bodyPr>
          <a:lstStyle/>
          <a:p>
            <a:pPr algn="ctr">
              <a:lnSpc>
                <a:spcPts val="9660"/>
              </a:lnSpc>
            </a:pPr>
            <a:r>
              <a:rPr lang="en-US" sz="6900" b="true">
                <a:solidFill>
                  <a:srgbClr val="FFFFFF"/>
                </a:solidFill>
                <a:latin typeface="Open Sans 1 Bold"/>
                <a:ea typeface="Open Sans 1 Bold"/>
                <a:cs typeface="Open Sans 1 Bold"/>
                <a:sym typeface="Open Sans 1 Bold"/>
              </a:rPr>
              <a:t>Capa de preprocesamiento</a:t>
            </a:r>
          </a:p>
        </p:txBody>
      </p:sp>
      <p:sp>
        <p:nvSpPr>
          <p:cNvPr name="TextBox 8" id="8"/>
          <p:cNvSpPr txBox="true"/>
          <p:nvPr/>
        </p:nvSpPr>
        <p:spPr>
          <a:xfrm rot="0">
            <a:off x="4675006" y="4484370"/>
            <a:ext cx="7370687" cy="1251585"/>
          </a:xfrm>
          <a:prstGeom prst="rect">
            <a:avLst/>
          </a:prstGeom>
        </p:spPr>
        <p:txBody>
          <a:bodyPr anchor="t" rtlCol="false" tIns="0" lIns="0" bIns="0" rIns="0">
            <a:spAutoFit/>
          </a:bodyPr>
          <a:lstStyle/>
          <a:p>
            <a:pPr algn="ctr">
              <a:lnSpc>
                <a:spcPts val="5040"/>
              </a:lnSpc>
            </a:pPr>
            <a:r>
              <a:rPr lang="en-US" sz="3600" b="true">
                <a:solidFill>
                  <a:srgbClr val="FFFFFF"/>
                </a:solidFill>
                <a:latin typeface="Open Sans 1 Bold"/>
                <a:ea typeface="Open Sans 1 Bold"/>
                <a:cs typeface="Open Sans 1 Bold"/>
                <a:sym typeface="Open Sans 1 Bold"/>
              </a:rPr>
              <a:t>¿Que es la capa de preprocesamiento?</a:t>
            </a:r>
          </a:p>
        </p:txBody>
      </p:sp>
      <p:grpSp>
        <p:nvGrpSpPr>
          <p:cNvPr name="Group 9" id="9"/>
          <p:cNvGrpSpPr/>
          <p:nvPr/>
        </p:nvGrpSpPr>
        <p:grpSpPr>
          <a:xfrm rot="5471015">
            <a:off x="7533497" y="6173725"/>
            <a:ext cx="1653705" cy="1171499"/>
            <a:chOff x="0" y="0"/>
            <a:chExt cx="435544" cy="308543"/>
          </a:xfrm>
        </p:grpSpPr>
        <p:sp>
          <p:nvSpPr>
            <p:cNvPr name="Freeform 10" id="10"/>
            <p:cNvSpPr/>
            <p:nvPr/>
          </p:nvSpPr>
          <p:spPr>
            <a:xfrm flipH="false" flipV="false" rot="0">
              <a:off x="0" y="0"/>
              <a:ext cx="435544" cy="308543"/>
            </a:xfrm>
            <a:custGeom>
              <a:avLst/>
              <a:gdLst/>
              <a:ahLst/>
              <a:cxnLst/>
              <a:rect r="r" b="b" t="t" l="l"/>
              <a:pathLst>
                <a:path h="308543" w="435544">
                  <a:moveTo>
                    <a:pt x="0" y="0"/>
                  </a:moveTo>
                  <a:lnTo>
                    <a:pt x="232344" y="0"/>
                  </a:lnTo>
                  <a:lnTo>
                    <a:pt x="435544" y="154271"/>
                  </a:lnTo>
                  <a:lnTo>
                    <a:pt x="232344" y="308543"/>
                  </a:lnTo>
                  <a:lnTo>
                    <a:pt x="0" y="308543"/>
                  </a:lnTo>
                  <a:lnTo>
                    <a:pt x="203200" y="154271"/>
                  </a:lnTo>
                  <a:lnTo>
                    <a:pt x="0" y="0"/>
                  </a:lnTo>
                  <a:close/>
                </a:path>
              </a:pathLst>
            </a:custGeom>
            <a:solidFill>
              <a:srgbClr val="9E392B"/>
            </a:solidFill>
          </p:spPr>
        </p:sp>
        <p:sp>
          <p:nvSpPr>
            <p:cNvPr name="TextBox 11" id="11"/>
            <p:cNvSpPr txBox="true"/>
            <p:nvPr/>
          </p:nvSpPr>
          <p:spPr>
            <a:xfrm>
              <a:off x="177800" y="-38100"/>
              <a:ext cx="181544" cy="346643"/>
            </a:xfrm>
            <a:prstGeom prst="rect">
              <a:avLst/>
            </a:prstGeom>
          </p:spPr>
          <p:txBody>
            <a:bodyPr anchor="ctr" rtlCol="false" tIns="50800" lIns="50800" bIns="50800" rIns="50800"/>
            <a:lstStyle/>
            <a:p>
              <a:pPr algn="ctr">
                <a:lnSpc>
                  <a:spcPts val="3079"/>
                </a:lnSpc>
              </a:pPr>
            </a:p>
          </p:txBody>
        </p:sp>
      </p:gr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0" y="332032"/>
            <a:ext cx="17490101"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1 Bold"/>
                <a:ea typeface="Open Sans 1 Bold"/>
                <a:cs typeface="Open Sans 1 Bold"/>
                <a:sym typeface="Open Sans 1 Bold"/>
              </a:rPr>
              <a:t> Funciones del dispositivo Iot en la capa de preprocesamiento</a:t>
            </a:r>
          </a:p>
        </p:txBody>
      </p:sp>
      <p:sp>
        <p:nvSpPr>
          <p:cNvPr name="TextBox 3" id="3"/>
          <p:cNvSpPr txBox="true"/>
          <p:nvPr/>
        </p:nvSpPr>
        <p:spPr>
          <a:xfrm rot="0">
            <a:off x="401780" y="3583373"/>
            <a:ext cx="15308252" cy="6320569"/>
          </a:xfrm>
          <a:prstGeom prst="rect">
            <a:avLst/>
          </a:prstGeom>
        </p:spPr>
        <p:txBody>
          <a:bodyPr anchor="t" rtlCol="false" tIns="0" lIns="0" bIns="0" rIns="0">
            <a:spAutoFit/>
          </a:bodyPr>
          <a:lstStyle/>
          <a:p>
            <a:pPr algn="l" marL="707446" indent="-353723" lvl="1">
              <a:lnSpc>
                <a:spcPts val="4587"/>
              </a:lnSpc>
              <a:buFont typeface="Arial"/>
              <a:buChar char="•"/>
            </a:pPr>
            <a:r>
              <a:rPr lang="en-US" b="true" sz="3276">
                <a:solidFill>
                  <a:srgbClr val="FFFFFF"/>
                </a:solidFill>
                <a:latin typeface="Inter Medium"/>
                <a:ea typeface="Inter Medium"/>
                <a:cs typeface="Inter Medium"/>
                <a:sym typeface="Inter Medium"/>
              </a:rPr>
              <a:t>DETECCIÓN DE ANOMALÍAS</a:t>
            </a:r>
          </a:p>
          <a:p>
            <a:pPr algn="l">
              <a:lnSpc>
                <a:spcPts val="4587"/>
              </a:lnSpc>
            </a:pPr>
          </a:p>
          <a:p>
            <a:pPr algn="l" marL="707446" indent="-353723" lvl="1">
              <a:lnSpc>
                <a:spcPts val="4587"/>
              </a:lnSpc>
              <a:buFont typeface="Arial"/>
              <a:buChar char="•"/>
            </a:pPr>
            <a:r>
              <a:rPr lang="en-US" b="true" sz="3276">
                <a:solidFill>
                  <a:srgbClr val="FFFFFF"/>
                </a:solidFill>
                <a:latin typeface="Inter Medium"/>
                <a:ea typeface="Inter Medium"/>
                <a:cs typeface="Inter Medium"/>
                <a:sym typeface="Inter Medium"/>
              </a:rPr>
              <a:t>FILTRADO DE SEÑALES</a:t>
            </a:r>
          </a:p>
          <a:p>
            <a:pPr algn="l">
              <a:lnSpc>
                <a:spcPts val="4587"/>
              </a:lnSpc>
            </a:pPr>
          </a:p>
          <a:p>
            <a:pPr algn="l" marL="707446" indent="-353723" lvl="1">
              <a:lnSpc>
                <a:spcPts val="4587"/>
              </a:lnSpc>
              <a:buFont typeface="Arial"/>
              <a:buChar char="•"/>
            </a:pPr>
            <a:r>
              <a:rPr lang="en-US" b="true" sz="3276">
                <a:solidFill>
                  <a:srgbClr val="FFFFFF"/>
                </a:solidFill>
                <a:latin typeface="Inter Medium"/>
                <a:ea typeface="Inter Medium"/>
                <a:cs typeface="Inter Medium"/>
                <a:sym typeface="Inter Medium"/>
              </a:rPr>
              <a:t>COMPRESIÓN Y REDUCCIÓN DE DATOS</a:t>
            </a:r>
          </a:p>
          <a:p>
            <a:pPr algn="l">
              <a:lnSpc>
                <a:spcPts val="4587"/>
              </a:lnSpc>
            </a:pPr>
          </a:p>
          <a:p>
            <a:pPr algn="l" marL="707446" indent="-353723" lvl="1">
              <a:lnSpc>
                <a:spcPts val="4587"/>
              </a:lnSpc>
              <a:buFont typeface="Arial"/>
              <a:buChar char="•"/>
            </a:pPr>
            <a:r>
              <a:rPr lang="en-US" b="true" sz="3276">
                <a:solidFill>
                  <a:srgbClr val="FFFFFF"/>
                </a:solidFill>
                <a:latin typeface="Inter Medium"/>
                <a:ea typeface="Inter Medium"/>
                <a:cs typeface="Inter Medium"/>
                <a:sym typeface="Inter Medium"/>
              </a:rPr>
              <a:t>ALMACENAMIENTO TEMPORAL Y CONTROL DE FRECUENCIA</a:t>
            </a:r>
          </a:p>
          <a:p>
            <a:pPr algn="l">
              <a:lnSpc>
                <a:spcPts val="4587"/>
              </a:lnSpc>
            </a:pPr>
          </a:p>
          <a:p>
            <a:pPr algn="l" marL="707446" indent="-353723" lvl="1">
              <a:lnSpc>
                <a:spcPts val="4587"/>
              </a:lnSpc>
              <a:buFont typeface="Arial"/>
              <a:buChar char="•"/>
            </a:pPr>
            <a:r>
              <a:rPr lang="en-US" b="true" sz="3276">
                <a:solidFill>
                  <a:srgbClr val="FFFFFF"/>
                </a:solidFill>
                <a:latin typeface="Inter Medium"/>
                <a:ea typeface="Inter Medium"/>
                <a:cs typeface="Inter Medium"/>
                <a:sym typeface="Inter Medium"/>
              </a:rPr>
              <a:t>ALMACENAMIENTO Y LECTURA DE GLUCOSA</a:t>
            </a:r>
          </a:p>
          <a:p>
            <a:pPr algn="l">
              <a:lnSpc>
                <a:spcPts val="4587"/>
              </a:lnSpc>
            </a:pPr>
          </a:p>
          <a:p>
            <a:pPr algn="l">
              <a:lnSpc>
                <a:spcPts val="4587"/>
              </a:lnSpc>
            </a:pPr>
          </a:p>
        </p:txBody>
      </p:sp>
      <p:sp>
        <p:nvSpPr>
          <p:cNvPr name="Freeform 4" id="4"/>
          <p:cNvSpPr/>
          <p:nvPr/>
        </p:nvSpPr>
        <p:spPr>
          <a:xfrm flipH="false" flipV="false" rot="0">
            <a:off x="12894504" y="-1452605"/>
            <a:ext cx="8246225" cy="8229600"/>
          </a:xfrm>
          <a:custGeom>
            <a:avLst/>
            <a:gdLst/>
            <a:ahLst/>
            <a:cxnLst/>
            <a:rect r="r" b="b" t="t" l="l"/>
            <a:pathLst>
              <a:path h="8229600" w="8246225">
                <a:moveTo>
                  <a:pt x="0" y="0"/>
                </a:moveTo>
                <a:lnTo>
                  <a:pt x="8246226" y="0"/>
                </a:lnTo>
                <a:lnTo>
                  <a:pt x="8246226" y="8229600"/>
                </a:lnTo>
                <a:lnTo>
                  <a:pt x="0" y="8229600"/>
                </a:lnTo>
                <a:lnTo>
                  <a:pt x="0" y="0"/>
                </a:lnTo>
                <a:close/>
              </a:path>
            </a:pathLst>
          </a:custGeom>
          <a:blipFill>
            <a:blip r:embed="rId2"/>
            <a:stretch>
              <a:fillRect l="0" t="0" r="0" b="0"/>
            </a:stretch>
          </a:blipFill>
        </p:spPr>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914400"/>
            <a:ext cx="6943727" cy="962660"/>
          </a:xfrm>
          <a:prstGeom prst="rect">
            <a:avLst/>
          </a:prstGeom>
        </p:spPr>
        <p:txBody>
          <a:bodyPr anchor="t" rtlCol="false" tIns="0" lIns="0" bIns="0" rIns="0">
            <a:spAutoFit/>
          </a:bodyPr>
          <a:lstStyle/>
          <a:p>
            <a:pPr algn="ctr">
              <a:lnSpc>
                <a:spcPts val="7840"/>
              </a:lnSpc>
            </a:pPr>
            <a:r>
              <a:rPr lang="en-US" sz="5600" b="true">
                <a:solidFill>
                  <a:srgbClr val="FFFFFF"/>
                </a:solidFill>
                <a:latin typeface="Open Sans 1 Bold"/>
                <a:ea typeface="Open Sans 1 Bold"/>
                <a:cs typeface="Open Sans 1 Bold"/>
                <a:sym typeface="Open Sans 1 Bold"/>
              </a:rPr>
              <a:t>Objetivo </a:t>
            </a:r>
          </a:p>
        </p:txBody>
      </p:sp>
      <p:sp>
        <p:nvSpPr>
          <p:cNvPr name="TextBox 3" id="3"/>
          <p:cNvSpPr txBox="true"/>
          <p:nvPr/>
        </p:nvSpPr>
        <p:spPr>
          <a:xfrm rot="0">
            <a:off x="569928" y="3245596"/>
            <a:ext cx="12125102" cy="6356985"/>
          </a:xfrm>
          <a:prstGeom prst="rect">
            <a:avLst/>
          </a:prstGeom>
        </p:spPr>
        <p:txBody>
          <a:bodyPr anchor="t" rtlCol="false" tIns="0" lIns="0" bIns="0" rIns="0">
            <a:spAutoFit/>
          </a:bodyPr>
          <a:lstStyle/>
          <a:p>
            <a:pPr algn="l" marL="777238" indent="-388619" lvl="1">
              <a:lnSpc>
                <a:spcPts val="5039"/>
              </a:lnSpc>
              <a:buFont typeface="Arial"/>
              <a:buChar char="•"/>
            </a:pPr>
            <a:r>
              <a:rPr lang="en-US" sz="3599">
                <a:solidFill>
                  <a:srgbClr val="FFFFFF"/>
                </a:solidFill>
                <a:latin typeface="Open Sans 1"/>
                <a:ea typeface="Open Sans 1"/>
                <a:cs typeface="Open Sans 1"/>
                <a:sym typeface="Open Sans 1"/>
              </a:rPr>
              <a:t>Reducir la latencia de datos enviados por el medidor de glucosa</a:t>
            </a:r>
          </a:p>
          <a:p>
            <a:pPr algn="l">
              <a:lnSpc>
                <a:spcPts val="5039"/>
              </a:lnSpc>
            </a:pPr>
          </a:p>
          <a:p>
            <a:pPr algn="l" marL="777238" indent="-388619" lvl="1">
              <a:lnSpc>
                <a:spcPts val="5039"/>
              </a:lnSpc>
              <a:buFont typeface="Arial"/>
              <a:buChar char="•"/>
            </a:pPr>
            <a:r>
              <a:rPr lang="en-US" sz="3599">
                <a:solidFill>
                  <a:srgbClr val="FFFFFF"/>
                </a:solidFill>
                <a:latin typeface="Open Sans 1"/>
                <a:ea typeface="Open Sans 1"/>
                <a:cs typeface="Open Sans 1"/>
                <a:sym typeface="Open Sans 1"/>
              </a:rPr>
              <a:t>Optimizar el uso de ancho de banda</a:t>
            </a:r>
          </a:p>
          <a:p>
            <a:pPr algn="l">
              <a:lnSpc>
                <a:spcPts val="5039"/>
              </a:lnSpc>
            </a:pPr>
            <a:r>
              <a:rPr lang="en-US" sz="3599">
                <a:solidFill>
                  <a:srgbClr val="FFFFFF"/>
                </a:solidFill>
                <a:latin typeface="Open Sans 1"/>
                <a:ea typeface="Open Sans 1"/>
                <a:cs typeface="Open Sans 1"/>
                <a:sym typeface="Open Sans 1"/>
              </a:rPr>
              <a:t>  </a:t>
            </a:r>
          </a:p>
          <a:p>
            <a:pPr algn="l" marL="777238" indent="-388619" lvl="1">
              <a:lnSpc>
                <a:spcPts val="5039"/>
              </a:lnSpc>
              <a:buFont typeface="Arial"/>
              <a:buChar char="•"/>
            </a:pPr>
            <a:r>
              <a:rPr lang="en-US" sz="3599">
                <a:solidFill>
                  <a:srgbClr val="FFFFFF"/>
                </a:solidFill>
                <a:latin typeface="Open Sans 1"/>
                <a:ea typeface="Open Sans 1"/>
                <a:cs typeface="Open Sans 1"/>
                <a:sym typeface="Open Sans 1"/>
              </a:rPr>
              <a:t>M</a:t>
            </a:r>
            <a:r>
              <a:rPr lang="en-US" sz="3599">
                <a:solidFill>
                  <a:srgbClr val="FFFFFF"/>
                </a:solidFill>
                <a:latin typeface="Open Sans 1"/>
                <a:ea typeface="Open Sans 1"/>
                <a:cs typeface="Open Sans 1"/>
                <a:sym typeface="Open Sans 1"/>
              </a:rPr>
              <a:t>ejorar </a:t>
            </a:r>
            <a:r>
              <a:rPr lang="en-US" sz="3599">
                <a:solidFill>
                  <a:srgbClr val="FFFFFF"/>
                </a:solidFill>
                <a:latin typeface="Open Sans 1"/>
                <a:ea typeface="Open Sans 1"/>
                <a:cs typeface="Open Sans 1"/>
                <a:sym typeface="Open Sans 1"/>
              </a:rPr>
              <a:t>la capacidad de respuesta.</a:t>
            </a:r>
          </a:p>
          <a:p>
            <a:pPr algn="l">
              <a:lnSpc>
                <a:spcPts val="5039"/>
              </a:lnSpc>
            </a:pPr>
          </a:p>
          <a:p>
            <a:pPr algn="l" marL="777238" indent="-388619" lvl="1">
              <a:lnSpc>
                <a:spcPts val="5039"/>
              </a:lnSpc>
              <a:buFont typeface="Arial"/>
              <a:buChar char="•"/>
            </a:pPr>
            <a:r>
              <a:rPr lang="en-US" sz="3599">
                <a:solidFill>
                  <a:srgbClr val="FFFFFF"/>
                </a:solidFill>
                <a:latin typeface="Open Sans 1"/>
                <a:ea typeface="Open Sans 1"/>
                <a:cs typeface="Open Sans 1"/>
                <a:sym typeface="Open Sans 1"/>
              </a:rPr>
              <a:t>Aumento de la Seguridad y Privacidad de los Datos</a:t>
            </a:r>
          </a:p>
          <a:p>
            <a:pPr algn="l">
              <a:lnSpc>
                <a:spcPts val="5039"/>
              </a:lnSpc>
            </a:pPr>
          </a:p>
          <a:p>
            <a:pPr algn="l" marL="777238" indent="-388619" lvl="1">
              <a:lnSpc>
                <a:spcPts val="5039"/>
              </a:lnSpc>
              <a:buFont typeface="Arial"/>
              <a:buChar char="•"/>
            </a:pPr>
            <a:r>
              <a:rPr lang="en-US" sz="3599">
                <a:solidFill>
                  <a:srgbClr val="FFFFFF"/>
                </a:solidFill>
                <a:latin typeface="Open Sans 1"/>
                <a:ea typeface="Open Sans 1"/>
                <a:cs typeface="Open Sans 1"/>
                <a:sym typeface="Open Sans 1"/>
              </a:rPr>
              <a:t>Escalabilidad</a:t>
            </a:r>
          </a:p>
        </p:txBody>
      </p:sp>
      <p:sp>
        <p:nvSpPr>
          <p:cNvPr name="Freeform 4" id="4"/>
          <p:cNvSpPr/>
          <p:nvPr/>
        </p:nvSpPr>
        <p:spPr>
          <a:xfrm flipH="false" flipV="false" rot="0">
            <a:off x="12695030" y="1372981"/>
            <a:ext cx="8246225" cy="8229600"/>
          </a:xfrm>
          <a:custGeom>
            <a:avLst/>
            <a:gdLst/>
            <a:ahLst/>
            <a:cxnLst/>
            <a:rect r="r" b="b" t="t" l="l"/>
            <a:pathLst>
              <a:path h="8229600" w="8246225">
                <a:moveTo>
                  <a:pt x="0" y="0"/>
                </a:moveTo>
                <a:lnTo>
                  <a:pt x="8246225" y="0"/>
                </a:lnTo>
                <a:lnTo>
                  <a:pt x="8246225" y="8229600"/>
                </a:lnTo>
                <a:lnTo>
                  <a:pt x="0" y="8229600"/>
                </a:lnTo>
                <a:lnTo>
                  <a:pt x="0" y="0"/>
                </a:lnTo>
                <a:close/>
              </a:path>
            </a:pathLst>
          </a:custGeom>
          <a:blipFill>
            <a:blip r:embed="rId2"/>
            <a:stretch>
              <a:fillRect l="0" t="0" r="0" b="0"/>
            </a:stretch>
          </a:blipFill>
        </p:spPr>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418170" y="3881169"/>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655246" y="2543143"/>
            <a:ext cx="7411214" cy="5856132"/>
          </a:xfrm>
          <a:custGeom>
            <a:avLst/>
            <a:gdLst/>
            <a:ahLst/>
            <a:cxnLst/>
            <a:rect r="r" b="b" t="t" l="l"/>
            <a:pathLst>
              <a:path h="5856132" w="7411214">
                <a:moveTo>
                  <a:pt x="0" y="0"/>
                </a:moveTo>
                <a:lnTo>
                  <a:pt x="7411215" y="0"/>
                </a:lnTo>
                <a:lnTo>
                  <a:pt x="7411215" y="5856131"/>
                </a:lnTo>
                <a:lnTo>
                  <a:pt x="0" y="5856131"/>
                </a:lnTo>
                <a:lnTo>
                  <a:pt x="0" y="0"/>
                </a:lnTo>
                <a:close/>
              </a:path>
            </a:pathLst>
          </a:custGeom>
          <a:blipFill>
            <a:blip r:embed="rId3"/>
            <a:stretch>
              <a:fillRect l="-7708" t="0" r="-10669" b="0"/>
            </a:stretch>
          </a:blipFill>
        </p:spPr>
      </p:sp>
      <p:sp>
        <p:nvSpPr>
          <p:cNvPr name="TextBox 4" id="4"/>
          <p:cNvSpPr txBox="true"/>
          <p:nvPr/>
        </p:nvSpPr>
        <p:spPr>
          <a:xfrm rot="0">
            <a:off x="1367656" y="66040"/>
            <a:ext cx="15552688" cy="962660"/>
          </a:xfrm>
          <a:prstGeom prst="rect">
            <a:avLst/>
          </a:prstGeom>
        </p:spPr>
        <p:txBody>
          <a:bodyPr anchor="t" rtlCol="false" tIns="0" lIns="0" bIns="0" rIns="0">
            <a:spAutoFit/>
          </a:bodyPr>
          <a:lstStyle/>
          <a:p>
            <a:pPr algn="ctr">
              <a:lnSpc>
                <a:spcPts val="7840"/>
              </a:lnSpc>
            </a:pPr>
            <a:r>
              <a:rPr lang="en-US" sz="5600" b="true">
                <a:solidFill>
                  <a:srgbClr val="FFFFFF"/>
                </a:solidFill>
                <a:latin typeface="Open Sans 1 Bold"/>
                <a:ea typeface="Open Sans 1 Bold"/>
                <a:cs typeface="Open Sans 1 Bold"/>
                <a:sym typeface="Open Sans 1 Bold"/>
              </a:rPr>
              <a:t>Capa de preprocesamiento EDGE computing</a:t>
            </a:r>
          </a:p>
        </p:txBody>
      </p:sp>
      <p:sp>
        <p:nvSpPr>
          <p:cNvPr name="TextBox 5" id="5"/>
          <p:cNvSpPr txBox="true"/>
          <p:nvPr/>
        </p:nvSpPr>
        <p:spPr>
          <a:xfrm rot="0">
            <a:off x="8066461" y="3804969"/>
            <a:ext cx="9954276" cy="4159077"/>
          </a:xfrm>
          <a:prstGeom prst="rect">
            <a:avLst/>
          </a:prstGeom>
        </p:spPr>
        <p:txBody>
          <a:bodyPr anchor="t" rtlCol="false" tIns="0" lIns="0" bIns="0" rIns="0">
            <a:spAutoFit/>
          </a:bodyPr>
          <a:lstStyle/>
          <a:p>
            <a:pPr algn="ctr">
              <a:lnSpc>
                <a:spcPts val="5530"/>
              </a:lnSpc>
            </a:pPr>
            <a:r>
              <a:rPr lang="en-US" sz="3950">
                <a:solidFill>
                  <a:srgbClr val="FFFFFF"/>
                </a:solidFill>
                <a:latin typeface="Open Sans 1"/>
                <a:ea typeface="Open Sans 1"/>
                <a:cs typeface="Open Sans 1"/>
                <a:sym typeface="Open Sans 1"/>
              </a:rPr>
              <a:t>El edge computing en un dispositivo  IoT se refiere a realizar ciertos análisis y procesamiento de datos en el propio dispositivo, es decir, en el "borde" de la red, sin necesidad de enviar cada dato a un servidor o a la nube. </a:t>
            </a:r>
          </a:p>
        </p:txBody>
      </p:sp>
      <p:grpSp>
        <p:nvGrpSpPr>
          <p:cNvPr name="Group 6" id="6"/>
          <p:cNvGrpSpPr/>
          <p:nvPr/>
        </p:nvGrpSpPr>
        <p:grpSpPr>
          <a:xfrm rot="5471015">
            <a:off x="12216746" y="1869185"/>
            <a:ext cx="1653705" cy="1171499"/>
            <a:chOff x="0" y="0"/>
            <a:chExt cx="435544" cy="308543"/>
          </a:xfrm>
        </p:grpSpPr>
        <p:sp>
          <p:nvSpPr>
            <p:cNvPr name="Freeform 7" id="7"/>
            <p:cNvSpPr/>
            <p:nvPr/>
          </p:nvSpPr>
          <p:spPr>
            <a:xfrm flipH="false" flipV="false" rot="0">
              <a:off x="0" y="0"/>
              <a:ext cx="435544" cy="308543"/>
            </a:xfrm>
            <a:custGeom>
              <a:avLst/>
              <a:gdLst/>
              <a:ahLst/>
              <a:cxnLst/>
              <a:rect r="r" b="b" t="t" l="l"/>
              <a:pathLst>
                <a:path h="308543" w="435544">
                  <a:moveTo>
                    <a:pt x="0" y="0"/>
                  </a:moveTo>
                  <a:lnTo>
                    <a:pt x="232344" y="0"/>
                  </a:lnTo>
                  <a:lnTo>
                    <a:pt x="435544" y="154271"/>
                  </a:lnTo>
                  <a:lnTo>
                    <a:pt x="232344" y="308543"/>
                  </a:lnTo>
                  <a:lnTo>
                    <a:pt x="0" y="308543"/>
                  </a:lnTo>
                  <a:lnTo>
                    <a:pt x="203200" y="154271"/>
                  </a:lnTo>
                  <a:lnTo>
                    <a:pt x="0" y="0"/>
                  </a:lnTo>
                  <a:close/>
                </a:path>
              </a:pathLst>
            </a:custGeom>
            <a:solidFill>
              <a:srgbClr val="9E392B"/>
            </a:solidFill>
          </p:spPr>
        </p:sp>
        <p:sp>
          <p:nvSpPr>
            <p:cNvPr name="TextBox 8" id="8"/>
            <p:cNvSpPr txBox="true"/>
            <p:nvPr/>
          </p:nvSpPr>
          <p:spPr>
            <a:xfrm>
              <a:off x="177800" y="-38100"/>
              <a:ext cx="181544" cy="346643"/>
            </a:xfrm>
            <a:prstGeom prst="rect">
              <a:avLst/>
            </a:prstGeom>
          </p:spPr>
          <p:txBody>
            <a:bodyPr anchor="ctr" rtlCol="false" tIns="50800" lIns="50800" bIns="50800" rIns="50800"/>
            <a:lstStyle/>
            <a:p>
              <a:pPr algn="ctr">
                <a:lnSpc>
                  <a:spcPts val="3079"/>
                </a:lnSpc>
              </a:pPr>
            </a:p>
          </p:txBody>
        </p:sp>
      </p:gr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524699"/>
            <a:ext cx="6939030" cy="5733601"/>
          </a:xfrm>
          <a:custGeom>
            <a:avLst/>
            <a:gdLst/>
            <a:ahLst/>
            <a:cxnLst/>
            <a:rect r="r" b="b" t="t" l="l"/>
            <a:pathLst>
              <a:path h="5733601" w="6939030">
                <a:moveTo>
                  <a:pt x="0" y="0"/>
                </a:moveTo>
                <a:lnTo>
                  <a:pt x="6939030" y="0"/>
                </a:lnTo>
                <a:lnTo>
                  <a:pt x="6939030" y="5733601"/>
                </a:lnTo>
                <a:lnTo>
                  <a:pt x="0" y="5733601"/>
                </a:lnTo>
                <a:lnTo>
                  <a:pt x="0" y="0"/>
                </a:lnTo>
                <a:close/>
              </a:path>
            </a:pathLst>
          </a:custGeom>
          <a:blipFill>
            <a:blip r:embed="rId2"/>
            <a:stretch>
              <a:fillRect l="0" t="0" r="-3285" b="0"/>
            </a:stretch>
          </a:blipFill>
        </p:spPr>
      </p:sp>
      <p:sp>
        <p:nvSpPr>
          <p:cNvPr name="TextBox 3" id="3"/>
          <p:cNvSpPr txBox="true"/>
          <p:nvPr/>
        </p:nvSpPr>
        <p:spPr>
          <a:xfrm rot="0">
            <a:off x="2894993" y="-5080"/>
            <a:ext cx="12782978" cy="1953260"/>
          </a:xfrm>
          <a:prstGeom prst="rect">
            <a:avLst/>
          </a:prstGeom>
        </p:spPr>
        <p:txBody>
          <a:bodyPr anchor="t" rtlCol="false" tIns="0" lIns="0" bIns="0" rIns="0">
            <a:spAutoFit/>
          </a:bodyPr>
          <a:lstStyle/>
          <a:p>
            <a:pPr algn="ctr">
              <a:lnSpc>
                <a:spcPts val="7840"/>
              </a:lnSpc>
              <a:spcBef>
                <a:spcPct val="0"/>
              </a:spcBef>
            </a:pPr>
            <a:r>
              <a:rPr lang="en-US" b="true" sz="5600">
                <a:solidFill>
                  <a:srgbClr val="FFFFFF"/>
                </a:solidFill>
                <a:latin typeface="Open Sans 1 Bold"/>
                <a:ea typeface="Open Sans 1 Bold"/>
                <a:cs typeface="Open Sans 1 Bold"/>
                <a:sym typeface="Open Sans 1 Bold"/>
              </a:rPr>
              <a:t>Capa de preprocesamiento FOG computing  </a:t>
            </a:r>
          </a:p>
        </p:txBody>
      </p:sp>
      <p:sp>
        <p:nvSpPr>
          <p:cNvPr name="TextBox 4" id="4"/>
          <p:cNvSpPr txBox="true"/>
          <p:nvPr/>
        </p:nvSpPr>
        <p:spPr>
          <a:xfrm rot="0">
            <a:off x="8489092" y="3877310"/>
            <a:ext cx="8770208" cy="53809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1"/>
                <a:ea typeface="Open Sans 1"/>
                <a:cs typeface="Open Sans 1"/>
                <a:sym typeface="Open Sans 1"/>
              </a:rPr>
              <a:t>El fog computing en un medidor de glucosa IoT se refiere a una capa de procesamiento de datos intermedia entre el dispositivo (el medidor de glucosa) y la nube. En lugar de procesar todo en el dispositivo (edge) o en la nube, el fog computing permite que los datos se procesen en nodos cercanos, como en gateways locales, routers, o servidores cercanos</a:t>
            </a:r>
          </a:p>
        </p:txBody>
      </p:sp>
      <p:grpSp>
        <p:nvGrpSpPr>
          <p:cNvPr name="Group 5" id="5"/>
          <p:cNvGrpSpPr/>
          <p:nvPr/>
        </p:nvGrpSpPr>
        <p:grpSpPr>
          <a:xfrm rot="5471015">
            <a:off x="12047344" y="2360333"/>
            <a:ext cx="1653705" cy="1171499"/>
            <a:chOff x="0" y="0"/>
            <a:chExt cx="435544" cy="308543"/>
          </a:xfrm>
        </p:grpSpPr>
        <p:sp>
          <p:nvSpPr>
            <p:cNvPr name="Freeform 6" id="6"/>
            <p:cNvSpPr/>
            <p:nvPr/>
          </p:nvSpPr>
          <p:spPr>
            <a:xfrm flipH="false" flipV="false" rot="0">
              <a:off x="0" y="0"/>
              <a:ext cx="435544" cy="308543"/>
            </a:xfrm>
            <a:custGeom>
              <a:avLst/>
              <a:gdLst/>
              <a:ahLst/>
              <a:cxnLst/>
              <a:rect r="r" b="b" t="t" l="l"/>
              <a:pathLst>
                <a:path h="308543" w="435544">
                  <a:moveTo>
                    <a:pt x="0" y="0"/>
                  </a:moveTo>
                  <a:lnTo>
                    <a:pt x="232344" y="0"/>
                  </a:lnTo>
                  <a:lnTo>
                    <a:pt x="435544" y="154271"/>
                  </a:lnTo>
                  <a:lnTo>
                    <a:pt x="232344" y="308543"/>
                  </a:lnTo>
                  <a:lnTo>
                    <a:pt x="0" y="308543"/>
                  </a:lnTo>
                  <a:lnTo>
                    <a:pt x="203200" y="154271"/>
                  </a:lnTo>
                  <a:lnTo>
                    <a:pt x="0" y="0"/>
                  </a:lnTo>
                  <a:close/>
                </a:path>
              </a:pathLst>
            </a:custGeom>
            <a:solidFill>
              <a:srgbClr val="9E392B"/>
            </a:solidFill>
          </p:spPr>
        </p:sp>
        <p:sp>
          <p:nvSpPr>
            <p:cNvPr name="TextBox 7" id="7"/>
            <p:cNvSpPr txBox="true"/>
            <p:nvPr/>
          </p:nvSpPr>
          <p:spPr>
            <a:xfrm>
              <a:off x="177800" y="-38100"/>
              <a:ext cx="181544" cy="346643"/>
            </a:xfrm>
            <a:prstGeom prst="rect">
              <a:avLst/>
            </a:prstGeom>
          </p:spPr>
          <p:txBody>
            <a:bodyPr anchor="ctr" rtlCol="false" tIns="50800" lIns="50800" bIns="50800" rIns="50800"/>
            <a:lstStyle/>
            <a:p>
              <a:pPr algn="ctr">
                <a:lnSpc>
                  <a:spcPts val="3079"/>
                </a:lnSpc>
              </a:pPr>
            </a:p>
          </p:txBody>
        </p:sp>
      </p:gr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61145" y="66040"/>
            <a:ext cx="16198155" cy="962660"/>
          </a:xfrm>
          <a:prstGeom prst="rect">
            <a:avLst/>
          </a:prstGeom>
        </p:spPr>
        <p:txBody>
          <a:bodyPr anchor="t" rtlCol="false" tIns="0" lIns="0" bIns="0" rIns="0">
            <a:spAutoFit/>
          </a:bodyPr>
          <a:lstStyle/>
          <a:p>
            <a:pPr algn="ctr">
              <a:lnSpc>
                <a:spcPts val="7840"/>
              </a:lnSpc>
            </a:pPr>
            <a:r>
              <a:rPr lang="en-US" sz="5600" b="true">
                <a:solidFill>
                  <a:srgbClr val="FFFFFF"/>
                </a:solidFill>
                <a:latin typeface="Open Sans 1 Bold"/>
                <a:ea typeface="Open Sans 1 Bold"/>
                <a:cs typeface="Open Sans 1 Bold"/>
                <a:sym typeface="Open Sans 1 Bold"/>
              </a:rPr>
              <a:t>Diferencias Clave entre Fog y Edge Computing</a:t>
            </a:r>
          </a:p>
        </p:txBody>
      </p:sp>
      <p:sp>
        <p:nvSpPr>
          <p:cNvPr name="TextBox 3" id="3"/>
          <p:cNvSpPr txBox="true"/>
          <p:nvPr/>
        </p:nvSpPr>
        <p:spPr>
          <a:xfrm rot="0">
            <a:off x="662195" y="3417537"/>
            <a:ext cx="7600652" cy="4277995"/>
          </a:xfrm>
          <a:prstGeom prst="rect">
            <a:avLst/>
          </a:prstGeom>
        </p:spPr>
        <p:txBody>
          <a:bodyPr anchor="t" rtlCol="false" tIns="0" lIns="0" bIns="0" rIns="0">
            <a:spAutoFit/>
          </a:bodyPr>
          <a:lstStyle/>
          <a:p>
            <a:pPr algn="ctr">
              <a:lnSpc>
                <a:spcPts val="5880"/>
              </a:lnSpc>
            </a:pPr>
            <a:r>
              <a:rPr lang="en-US" sz="4200" b="true">
                <a:solidFill>
                  <a:srgbClr val="FFFFFF"/>
                </a:solidFill>
                <a:latin typeface="Open Sans 1 Bold"/>
                <a:ea typeface="Open Sans 1 Bold"/>
                <a:cs typeface="Open Sans 1 Bold"/>
                <a:sym typeface="Open Sans 1 Bold"/>
              </a:rPr>
              <a:t>Edge Computing:</a:t>
            </a:r>
          </a:p>
          <a:p>
            <a:pPr algn="ctr">
              <a:lnSpc>
                <a:spcPts val="5880"/>
              </a:lnSpc>
            </a:pPr>
          </a:p>
          <a:p>
            <a:pPr algn="l">
              <a:lnSpc>
                <a:spcPts val="4479"/>
              </a:lnSpc>
            </a:pPr>
            <a:r>
              <a:rPr lang="en-US" sz="3199" b="true">
                <a:solidFill>
                  <a:srgbClr val="FFFFFF"/>
                </a:solidFill>
                <a:latin typeface="Open Sans 1 Bold"/>
                <a:ea typeface="Open Sans 1 Bold"/>
                <a:cs typeface="Open Sans 1 Bold"/>
                <a:sym typeface="Open Sans 1 Bold"/>
              </a:rPr>
              <a:t>• Procesamiento local en dispositivos.</a:t>
            </a:r>
          </a:p>
          <a:p>
            <a:pPr algn="l">
              <a:lnSpc>
                <a:spcPts val="4479"/>
              </a:lnSpc>
            </a:pPr>
          </a:p>
          <a:p>
            <a:pPr algn="l">
              <a:lnSpc>
                <a:spcPts val="4479"/>
              </a:lnSpc>
            </a:pPr>
            <a:r>
              <a:rPr lang="en-US" sz="3199" b="true">
                <a:solidFill>
                  <a:srgbClr val="FFFFFF"/>
                </a:solidFill>
                <a:latin typeface="Open Sans 1 Bold"/>
                <a:ea typeface="Open Sans 1 Bold"/>
                <a:cs typeface="Open Sans 1 Bold"/>
                <a:sym typeface="Open Sans 1 Bold"/>
              </a:rPr>
              <a:t>• Baja latencia.</a:t>
            </a:r>
          </a:p>
          <a:p>
            <a:pPr algn="l">
              <a:lnSpc>
                <a:spcPts val="4479"/>
              </a:lnSpc>
            </a:pPr>
          </a:p>
          <a:p>
            <a:pPr algn="l">
              <a:lnSpc>
                <a:spcPts val="4479"/>
              </a:lnSpc>
            </a:pPr>
            <a:r>
              <a:rPr lang="en-US" sz="3199" b="true">
                <a:solidFill>
                  <a:srgbClr val="FFFFFF"/>
                </a:solidFill>
                <a:latin typeface="Open Sans 1 Bold"/>
                <a:ea typeface="Open Sans 1 Bold"/>
                <a:cs typeface="Open Sans 1 Bold"/>
                <a:sym typeface="Open Sans 1 Bold"/>
              </a:rPr>
              <a:t>• Tareas específicas y limitadas.</a:t>
            </a:r>
          </a:p>
        </p:txBody>
      </p:sp>
      <p:sp>
        <p:nvSpPr>
          <p:cNvPr name="TextBox 4" id="4"/>
          <p:cNvSpPr txBox="true"/>
          <p:nvPr/>
        </p:nvSpPr>
        <p:spPr>
          <a:xfrm rot="0">
            <a:off x="8961660" y="3417537"/>
            <a:ext cx="8297640" cy="5401945"/>
          </a:xfrm>
          <a:prstGeom prst="rect">
            <a:avLst/>
          </a:prstGeom>
        </p:spPr>
        <p:txBody>
          <a:bodyPr anchor="t" rtlCol="false" tIns="0" lIns="0" bIns="0" rIns="0">
            <a:spAutoFit/>
          </a:bodyPr>
          <a:lstStyle/>
          <a:p>
            <a:pPr algn="ctr">
              <a:lnSpc>
                <a:spcPts val="5880"/>
              </a:lnSpc>
            </a:pPr>
            <a:r>
              <a:rPr lang="en-US" sz="4200" b="true">
                <a:solidFill>
                  <a:srgbClr val="FFFFFF"/>
                </a:solidFill>
                <a:latin typeface="Open Sans 1 Bold"/>
                <a:ea typeface="Open Sans 1 Bold"/>
                <a:cs typeface="Open Sans 1 Bold"/>
                <a:sym typeface="Open Sans 1 Bold"/>
              </a:rPr>
              <a:t>Fog Computing:</a:t>
            </a:r>
          </a:p>
          <a:p>
            <a:pPr algn="ctr">
              <a:lnSpc>
                <a:spcPts val="5880"/>
              </a:lnSpc>
            </a:pPr>
          </a:p>
          <a:p>
            <a:pPr algn="just">
              <a:lnSpc>
                <a:spcPts val="4480"/>
              </a:lnSpc>
            </a:pPr>
            <a:r>
              <a:rPr lang="en-US" sz="3200" b="true">
                <a:solidFill>
                  <a:srgbClr val="FFFFFF"/>
                </a:solidFill>
                <a:latin typeface="Open Sans 1 Bold"/>
                <a:ea typeface="Open Sans 1 Bold"/>
                <a:cs typeface="Open Sans 1 Bold"/>
                <a:sym typeface="Open Sans 1 Bold"/>
              </a:rPr>
              <a:t>• Procesamiento distribuido en nodos intermedios.</a:t>
            </a:r>
          </a:p>
          <a:p>
            <a:pPr algn="just">
              <a:lnSpc>
                <a:spcPts val="4480"/>
              </a:lnSpc>
            </a:pPr>
          </a:p>
          <a:p>
            <a:pPr algn="just">
              <a:lnSpc>
                <a:spcPts val="4480"/>
              </a:lnSpc>
            </a:pPr>
            <a:r>
              <a:rPr lang="en-US" sz="3200" b="true">
                <a:solidFill>
                  <a:srgbClr val="FFFFFF"/>
                </a:solidFill>
                <a:latin typeface="Open Sans 1 Bold"/>
                <a:ea typeface="Open Sans 1 Bold"/>
                <a:cs typeface="Open Sans 1 Bold"/>
                <a:sym typeface="Open Sans 1 Bold"/>
              </a:rPr>
              <a:t>• Soporta aplicaciones complejas.</a:t>
            </a:r>
          </a:p>
          <a:p>
            <a:pPr algn="just">
              <a:lnSpc>
                <a:spcPts val="4480"/>
              </a:lnSpc>
            </a:pPr>
          </a:p>
          <a:p>
            <a:pPr algn="just">
              <a:lnSpc>
                <a:spcPts val="4480"/>
              </a:lnSpc>
            </a:pPr>
            <a:r>
              <a:rPr lang="en-US" sz="3200" b="true">
                <a:solidFill>
                  <a:srgbClr val="FFFFFF"/>
                </a:solidFill>
                <a:latin typeface="Open Sans 1 Bold"/>
                <a:ea typeface="Open Sans 1 Bold"/>
                <a:cs typeface="Open Sans 1 Bold"/>
                <a:sym typeface="Open Sans 1 Bold"/>
              </a:rPr>
              <a:t>• Mayor capacidad de procesamiento y almacenamiento.</a:t>
            </a:r>
          </a:p>
        </p:txBody>
      </p:sp>
      <p:sp>
        <p:nvSpPr>
          <p:cNvPr name="Freeform 5" id="5"/>
          <p:cNvSpPr/>
          <p:nvPr/>
        </p:nvSpPr>
        <p:spPr>
          <a:xfrm flipH="false" flipV="true" rot="2394177">
            <a:off x="1841894" y="6382762"/>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grpSp>
        <p:nvGrpSpPr>
          <p:cNvPr name="Group 6" id="6"/>
          <p:cNvGrpSpPr/>
          <p:nvPr/>
        </p:nvGrpSpPr>
        <p:grpSpPr>
          <a:xfrm rot="5471015">
            <a:off x="3635669" y="1675469"/>
            <a:ext cx="1653705" cy="1171499"/>
            <a:chOff x="0" y="0"/>
            <a:chExt cx="435544" cy="308543"/>
          </a:xfrm>
        </p:grpSpPr>
        <p:sp>
          <p:nvSpPr>
            <p:cNvPr name="Freeform 7" id="7"/>
            <p:cNvSpPr/>
            <p:nvPr/>
          </p:nvSpPr>
          <p:spPr>
            <a:xfrm flipH="false" flipV="false" rot="0">
              <a:off x="0" y="0"/>
              <a:ext cx="435544" cy="308543"/>
            </a:xfrm>
            <a:custGeom>
              <a:avLst/>
              <a:gdLst/>
              <a:ahLst/>
              <a:cxnLst/>
              <a:rect r="r" b="b" t="t" l="l"/>
              <a:pathLst>
                <a:path h="308543" w="435544">
                  <a:moveTo>
                    <a:pt x="0" y="0"/>
                  </a:moveTo>
                  <a:lnTo>
                    <a:pt x="232344" y="0"/>
                  </a:lnTo>
                  <a:lnTo>
                    <a:pt x="435544" y="154271"/>
                  </a:lnTo>
                  <a:lnTo>
                    <a:pt x="232344" y="308543"/>
                  </a:lnTo>
                  <a:lnTo>
                    <a:pt x="0" y="308543"/>
                  </a:lnTo>
                  <a:lnTo>
                    <a:pt x="203200" y="154271"/>
                  </a:lnTo>
                  <a:lnTo>
                    <a:pt x="0" y="0"/>
                  </a:lnTo>
                  <a:close/>
                </a:path>
              </a:pathLst>
            </a:custGeom>
            <a:solidFill>
              <a:srgbClr val="9E392B"/>
            </a:solidFill>
          </p:spPr>
        </p:sp>
        <p:sp>
          <p:nvSpPr>
            <p:cNvPr name="TextBox 8" id="8"/>
            <p:cNvSpPr txBox="true"/>
            <p:nvPr/>
          </p:nvSpPr>
          <p:spPr>
            <a:xfrm>
              <a:off x="177800" y="-38100"/>
              <a:ext cx="181544" cy="346643"/>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5471015">
            <a:off x="12283628" y="1675469"/>
            <a:ext cx="1653705" cy="1171499"/>
            <a:chOff x="0" y="0"/>
            <a:chExt cx="435544" cy="308543"/>
          </a:xfrm>
        </p:grpSpPr>
        <p:sp>
          <p:nvSpPr>
            <p:cNvPr name="Freeform 10" id="10"/>
            <p:cNvSpPr/>
            <p:nvPr/>
          </p:nvSpPr>
          <p:spPr>
            <a:xfrm flipH="false" flipV="false" rot="0">
              <a:off x="0" y="0"/>
              <a:ext cx="435544" cy="308543"/>
            </a:xfrm>
            <a:custGeom>
              <a:avLst/>
              <a:gdLst/>
              <a:ahLst/>
              <a:cxnLst/>
              <a:rect r="r" b="b" t="t" l="l"/>
              <a:pathLst>
                <a:path h="308543" w="435544">
                  <a:moveTo>
                    <a:pt x="0" y="0"/>
                  </a:moveTo>
                  <a:lnTo>
                    <a:pt x="232344" y="0"/>
                  </a:lnTo>
                  <a:lnTo>
                    <a:pt x="435544" y="154271"/>
                  </a:lnTo>
                  <a:lnTo>
                    <a:pt x="232344" y="308543"/>
                  </a:lnTo>
                  <a:lnTo>
                    <a:pt x="0" y="308543"/>
                  </a:lnTo>
                  <a:lnTo>
                    <a:pt x="203200" y="154271"/>
                  </a:lnTo>
                  <a:lnTo>
                    <a:pt x="0" y="0"/>
                  </a:lnTo>
                  <a:close/>
                </a:path>
              </a:pathLst>
            </a:custGeom>
            <a:solidFill>
              <a:srgbClr val="9E392B"/>
            </a:solidFill>
          </p:spPr>
        </p:sp>
        <p:sp>
          <p:nvSpPr>
            <p:cNvPr name="TextBox 11" id="11"/>
            <p:cNvSpPr txBox="true"/>
            <p:nvPr/>
          </p:nvSpPr>
          <p:spPr>
            <a:xfrm>
              <a:off x="177800" y="-38100"/>
              <a:ext cx="181544" cy="346643"/>
            </a:xfrm>
            <a:prstGeom prst="rect">
              <a:avLst/>
            </a:prstGeom>
          </p:spPr>
          <p:txBody>
            <a:bodyPr anchor="ctr" rtlCol="false" tIns="50800" lIns="50800" bIns="50800" rIns="50800"/>
            <a:lstStyle/>
            <a:p>
              <a:pPr algn="ctr">
                <a:lnSpc>
                  <a:spcPts val="3079"/>
                </a:lnSpc>
              </a:pPr>
            </a:p>
          </p:txBody>
        </p:sp>
      </p:gr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32328" y="1187694"/>
            <a:ext cx="4506008" cy="684704"/>
            <a:chOff x="0" y="0"/>
            <a:chExt cx="6008010" cy="912939"/>
          </a:xfrm>
        </p:grpSpPr>
        <p:grpSp>
          <p:nvGrpSpPr>
            <p:cNvPr name="Group 3" id="3"/>
            <p:cNvGrpSpPr/>
            <p:nvPr/>
          </p:nvGrpSpPr>
          <p:grpSpPr>
            <a:xfrm rot="0">
              <a:off x="0" y="0"/>
              <a:ext cx="6008010" cy="912939"/>
              <a:chOff x="0" y="0"/>
              <a:chExt cx="1186767" cy="180334"/>
            </a:xfrm>
          </p:grpSpPr>
          <p:sp>
            <p:nvSpPr>
              <p:cNvPr name="Freeform 4" id="4"/>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90743"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grpSp>
        <p:nvGrpSpPr>
          <p:cNvPr name="Group 7" id="7"/>
          <p:cNvGrpSpPr/>
          <p:nvPr/>
        </p:nvGrpSpPr>
        <p:grpSpPr>
          <a:xfrm rot="0">
            <a:off x="1028700" y="5458243"/>
            <a:ext cx="16230600" cy="4429592"/>
            <a:chOff x="0" y="0"/>
            <a:chExt cx="21640800" cy="5906123"/>
          </a:xfrm>
        </p:grpSpPr>
        <p:grpSp>
          <p:nvGrpSpPr>
            <p:cNvPr name="Group 8" id="8"/>
            <p:cNvGrpSpPr/>
            <p:nvPr/>
          </p:nvGrpSpPr>
          <p:grpSpPr>
            <a:xfrm rot="0">
              <a:off x="0" y="0"/>
              <a:ext cx="21640800" cy="5906123"/>
              <a:chOff x="0" y="0"/>
              <a:chExt cx="4274726" cy="1166642"/>
            </a:xfrm>
          </p:grpSpPr>
          <p:sp>
            <p:nvSpPr>
              <p:cNvPr name="Freeform 9" id="9"/>
              <p:cNvSpPr/>
              <p:nvPr/>
            </p:nvSpPr>
            <p:spPr>
              <a:xfrm flipH="false" flipV="false" rot="0">
                <a:off x="0" y="0"/>
                <a:ext cx="4274726" cy="1166642"/>
              </a:xfrm>
              <a:custGeom>
                <a:avLst/>
                <a:gdLst/>
                <a:ahLst/>
                <a:cxnLst/>
                <a:rect r="r" b="b" t="t" l="l"/>
                <a:pathLst>
                  <a:path h="1166642" w="4274726">
                    <a:moveTo>
                      <a:pt x="24327" y="0"/>
                    </a:moveTo>
                    <a:lnTo>
                      <a:pt x="4250399" y="0"/>
                    </a:lnTo>
                    <a:cubicBezTo>
                      <a:pt x="4263834" y="0"/>
                      <a:pt x="4274726" y="10891"/>
                      <a:pt x="4274726" y="24327"/>
                    </a:cubicBezTo>
                    <a:lnTo>
                      <a:pt x="4274726" y="1142315"/>
                    </a:lnTo>
                    <a:cubicBezTo>
                      <a:pt x="4274726" y="1148767"/>
                      <a:pt x="4272163" y="1154954"/>
                      <a:pt x="4267601" y="1159517"/>
                    </a:cubicBezTo>
                    <a:cubicBezTo>
                      <a:pt x="4263039" y="1164079"/>
                      <a:pt x="4256851" y="1166642"/>
                      <a:pt x="4250399" y="1166642"/>
                    </a:cubicBezTo>
                    <a:lnTo>
                      <a:pt x="24327" y="1166642"/>
                    </a:lnTo>
                    <a:cubicBezTo>
                      <a:pt x="10891" y="1166642"/>
                      <a:pt x="0" y="1155750"/>
                      <a:pt x="0" y="1142315"/>
                    </a:cubicBezTo>
                    <a:lnTo>
                      <a:pt x="0" y="24327"/>
                    </a:lnTo>
                    <a:cubicBezTo>
                      <a:pt x="0" y="10891"/>
                      <a:pt x="10891" y="0"/>
                      <a:pt x="24327"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4274726" cy="1204742"/>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236570" y="233048"/>
              <a:ext cx="21167661" cy="5440028"/>
              <a:chOff x="0" y="0"/>
              <a:chExt cx="1626413" cy="417983"/>
            </a:xfrm>
          </p:grpSpPr>
          <p:sp>
            <p:nvSpPr>
              <p:cNvPr name="Freeform 12" id="12"/>
              <p:cNvSpPr/>
              <p:nvPr/>
            </p:nvSpPr>
            <p:spPr>
              <a:xfrm flipH="false" flipV="false" rot="0">
                <a:off x="0" y="0"/>
                <a:ext cx="1626413" cy="417983"/>
              </a:xfrm>
              <a:custGeom>
                <a:avLst/>
                <a:gdLst/>
                <a:ahLst/>
                <a:cxnLst/>
                <a:rect r="r" b="b" t="t" l="l"/>
                <a:pathLst>
                  <a:path h="417983" w="1626413">
                    <a:moveTo>
                      <a:pt x="24871" y="0"/>
                    </a:moveTo>
                    <a:lnTo>
                      <a:pt x="1601542" y="0"/>
                    </a:lnTo>
                    <a:cubicBezTo>
                      <a:pt x="1615278" y="0"/>
                      <a:pt x="1626413" y="11135"/>
                      <a:pt x="1626413" y="24871"/>
                    </a:cubicBezTo>
                    <a:lnTo>
                      <a:pt x="1626413" y="393113"/>
                    </a:lnTo>
                    <a:cubicBezTo>
                      <a:pt x="1626413" y="406848"/>
                      <a:pt x="1615278" y="417983"/>
                      <a:pt x="1601542" y="417983"/>
                    </a:cubicBezTo>
                    <a:lnTo>
                      <a:pt x="24871" y="417983"/>
                    </a:lnTo>
                    <a:cubicBezTo>
                      <a:pt x="18274" y="417983"/>
                      <a:pt x="11949" y="415363"/>
                      <a:pt x="7284" y="410699"/>
                    </a:cubicBezTo>
                    <a:cubicBezTo>
                      <a:pt x="2620" y="406035"/>
                      <a:pt x="0" y="399709"/>
                      <a:pt x="0" y="393113"/>
                    </a:cubicBezTo>
                    <a:lnTo>
                      <a:pt x="0" y="24871"/>
                    </a:lnTo>
                    <a:cubicBezTo>
                      <a:pt x="0" y="11135"/>
                      <a:pt x="11135" y="0"/>
                      <a:pt x="24871" y="0"/>
                    </a:cubicBezTo>
                    <a:close/>
                  </a:path>
                </a:pathLst>
              </a:custGeom>
              <a:blipFill>
                <a:blip r:embed="rId2"/>
                <a:stretch>
                  <a:fillRect l="0" t="-144554" r="0" b="-144554"/>
                </a:stretch>
              </a:blipFill>
            </p:spPr>
          </p:sp>
        </p:grpSp>
      </p:grpSp>
      <p:sp>
        <p:nvSpPr>
          <p:cNvPr name="Freeform 13" id="13"/>
          <p:cNvSpPr/>
          <p:nvPr/>
        </p:nvSpPr>
        <p:spPr>
          <a:xfrm flipH="false" flipV="true" rot="0">
            <a:off x="7111656" y="-596447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a:ln cap="sq">
            <a:noFill/>
            <a:prstDash val="solid"/>
            <a:miter/>
          </a:ln>
        </p:spPr>
      </p:sp>
      <p:sp>
        <p:nvSpPr>
          <p:cNvPr name="TextBox 14" id="14"/>
          <p:cNvSpPr txBox="true"/>
          <p:nvPr/>
        </p:nvSpPr>
        <p:spPr>
          <a:xfrm rot="0">
            <a:off x="1028700" y="2322280"/>
            <a:ext cx="7336219" cy="1954702"/>
          </a:xfrm>
          <a:prstGeom prst="rect">
            <a:avLst/>
          </a:prstGeom>
        </p:spPr>
        <p:txBody>
          <a:bodyPr anchor="t" rtlCol="false" tIns="0" lIns="0" bIns="0" rIns="0">
            <a:spAutoFit/>
          </a:bodyPr>
          <a:lstStyle/>
          <a:p>
            <a:pPr algn="l">
              <a:lnSpc>
                <a:spcPts val="7604"/>
              </a:lnSpc>
            </a:pPr>
            <a:r>
              <a:rPr lang="en-US" b="true" sz="6913">
                <a:solidFill>
                  <a:srgbClr val="FFFFFF"/>
                </a:solidFill>
                <a:latin typeface="Inter Semi-Bold"/>
                <a:ea typeface="Inter Semi-Bold"/>
                <a:cs typeface="Inter Semi-Bold"/>
                <a:sym typeface="Inter Semi-Bold"/>
              </a:rPr>
              <a:t>CAPA DE CONECTIVIDAD</a:t>
            </a:r>
          </a:p>
        </p:txBody>
      </p:sp>
      <p:sp>
        <p:nvSpPr>
          <p:cNvPr name="TextBox 15" id="15"/>
          <p:cNvSpPr txBox="true"/>
          <p:nvPr/>
        </p:nvSpPr>
        <p:spPr>
          <a:xfrm rot="0">
            <a:off x="8054276" y="1149594"/>
            <a:ext cx="9042781" cy="4360109"/>
          </a:xfrm>
          <a:prstGeom prst="rect">
            <a:avLst/>
          </a:prstGeom>
        </p:spPr>
        <p:txBody>
          <a:bodyPr anchor="t" rtlCol="false" tIns="0" lIns="0" bIns="0" rIns="0">
            <a:spAutoFit/>
          </a:bodyPr>
          <a:lstStyle/>
          <a:p>
            <a:pPr algn="l">
              <a:lnSpc>
                <a:spcPts val="3192"/>
              </a:lnSpc>
            </a:pPr>
            <a:r>
              <a:rPr lang="en-US" sz="2280">
                <a:solidFill>
                  <a:srgbClr val="FFFFFF"/>
                </a:solidFill>
                <a:latin typeface="Inter"/>
                <a:ea typeface="Inter"/>
                <a:cs typeface="Inter"/>
                <a:sym typeface="Inter"/>
              </a:rPr>
              <a:t>1. Introducción</a:t>
            </a:r>
          </a:p>
          <a:p>
            <a:pPr algn="l">
              <a:lnSpc>
                <a:spcPts val="3192"/>
              </a:lnSpc>
            </a:pPr>
            <a:r>
              <a:rPr lang="en-US" sz="2280">
                <a:solidFill>
                  <a:srgbClr val="FFFFFF"/>
                </a:solidFill>
                <a:latin typeface="Inter"/>
                <a:ea typeface="Inter"/>
                <a:cs typeface="Inter"/>
                <a:sym typeface="Inter"/>
              </a:rPr>
              <a:t>La conectividad es una de las capas fundamentales en un sistema IoT, especialmente en aplicaciones de salud donde la transmisión precisa y segura de los datos es esencial. En este proyecto, el microcontrolador ESP32 y el sensor CNY70 se integran para crear un sistema de monitoreo de glucosa que puede transmitir datos en tiempo real a una plataforma remota. La elección de tecnologías de conectividad debe asegurar que los datos de proximidad y de glucosa puedan enviarse de manera confiable y eficiente para su procesamiento, almacenamiento y visualización.</a:t>
            </a:r>
          </a:p>
          <a:p>
            <a:pPr algn="l">
              <a:lnSpc>
                <a:spcPts val="3192"/>
              </a:lnSpc>
              <a:spcBef>
                <a:spcPct val="0"/>
              </a:spcBef>
            </a:pP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7111656" y="-596447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2593390" y="2417530"/>
            <a:ext cx="13625402" cy="7334359"/>
          </a:xfrm>
          <a:custGeom>
            <a:avLst/>
            <a:gdLst/>
            <a:ahLst/>
            <a:cxnLst/>
            <a:rect r="r" b="b" t="t" l="l"/>
            <a:pathLst>
              <a:path h="7334359" w="13625402">
                <a:moveTo>
                  <a:pt x="0" y="0"/>
                </a:moveTo>
                <a:lnTo>
                  <a:pt x="13625402" y="0"/>
                </a:lnTo>
                <a:lnTo>
                  <a:pt x="13625402" y="7334359"/>
                </a:lnTo>
                <a:lnTo>
                  <a:pt x="0" y="7334359"/>
                </a:lnTo>
                <a:lnTo>
                  <a:pt x="0" y="0"/>
                </a:lnTo>
                <a:close/>
              </a:path>
            </a:pathLst>
          </a:custGeom>
          <a:blipFill>
            <a:blip r:embed="rId3"/>
            <a:stretch>
              <a:fillRect l="0" t="0" r="0" b="0"/>
            </a:stretch>
          </a:blipFill>
        </p:spPr>
      </p:sp>
      <p:sp>
        <p:nvSpPr>
          <p:cNvPr name="TextBox 4" id="4"/>
          <p:cNvSpPr txBox="true"/>
          <p:nvPr/>
        </p:nvSpPr>
        <p:spPr>
          <a:xfrm rot="0">
            <a:off x="3526590" y="560937"/>
            <a:ext cx="11759001" cy="992677"/>
          </a:xfrm>
          <a:prstGeom prst="rect">
            <a:avLst/>
          </a:prstGeom>
        </p:spPr>
        <p:txBody>
          <a:bodyPr anchor="t" rtlCol="false" tIns="0" lIns="0" bIns="0" rIns="0">
            <a:spAutoFit/>
          </a:bodyPr>
          <a:lstStyle/>
          <a:p>
            <a:pPr algn="l">
              <a:lnSpc>
                <a:spcPts val="7604"/>
              </a:lnSpc>
            </a:pPr>
            <a:r>
              <a:rPr lang="en-US" b="true" sz="6913">
                <a:solidFill>
                  <a:srgbClr val="FFFFFF"/>
                </a:solidFill>
                <a:latin typeface="Inter Bold"/>
                <a:ea typeface="Inter Bold"/>
                <a:cs typeface="Inter Bold"/>
                <a:sym typeface="Inter Bold"/>
              </a:rPr>
              <a:t>CAPA DE CONECTIVIDAD</a:t>
            </a:r>
          </a:p>
        </p:txBody>
      </p:sp>
      <p:sp>
        <p:nvSpPr>
          <p:cNvPr name="TextBox 5" id="5"/>
          <p:cNvSpPr txBox="true"/>
          <p:nvPr/>
        </p:nvSpPr>
        <p:spPr>
          <a:xfrm rot="0">
            <a:off x="6262163" y="1741718"/>
            <a:ext cx="6287856" cy="523413"/>
          </a:xfrm>
          <a:prstGeom prst="rect">
            <a:avLst/>
          </a:prstGeom>
        </p:spPr>
        <p:txBody>
          <a:bodyPr anchor="t" rtlCol="false" tIns="0" lIns="0" bIns="0" rIns="0">
            <a:spAutoFit/>
          </a:bodyPr>
          <a:lstStyle/>
          <a:p>
            <a:pPr algn="l">
              <a:lnSpc>
                <a:spcPts val="4084"/>
              </a:lnSpc>
            </a:pPr>
            <a:r>
              <a:rPr lang="en-US" b="true" sz="3713" i="true">
                <a:solidFill>
                  <a:srgbClr val="FFFFFF"/>
                </a:solidFill>
                <a:latin typeface="Open Sans 2 Bold Italics"/>
                <a:ea typeface="Open Sans 2 Bold Italics"/>
                <a:cs typeface="Open Sans 2 Bold Italics"/>
                <a:sym typeface="Open Sans 2 Bold Italics"/>
              </a:rPr>
              <a:t>FUNCIONES PRINCIPALES</a:t>
            </a:r>
          </a:p>
        </p:txBody>
      </p:sp>
      <p:sp>
        <p:nvSpPr>
          <p:cNvPr name="Freeform 6" id="6"/>
          <p:cNvSpPr/>
          <p:nvPr/>
        </p:nvSpPr>
        <p:spPr>
          <a:xfrm flipH="false" flipV="true" rot="0">
            <a:off x="13962798" y="-2561187"/>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Freeform 7" id="7"/>
          <p:cNvSpPr/>
          <p:nvPr/>
        </p:nvSpPr>
        <p:spPr>
          <a:xfrm flipH="false" flipV="true" rot="0">
            <a:off x="-2763433" y="664320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Freeform 8" id="8"/>
          <p:cNvSpPr/>
          <p:nvPr/>
        </p:nvSpPr>
        <p:spPr>
          <a:xfrm flipH="false" flipV="false" rot="0">
            <a:off x="15011998" y="8673117"/>
            <a:ext cx="600986" cy="600986"/>
          </a:xfrm>
          <a:custGeom>
            <a:avLst/>
            <a:gdLst/>
            <a:ahLst/>
            <a:cxnLst/>
            <a:rect r="r" b="b" t="t" l="l"/>
            <a:pathLst>
              <a:path h="600986" w="600986">
                <a:moveTo>
                  <a:pt x="0" y="0"/>
                </a:moveTo>
                <a:lnTo>
                  <a:pt x="600986" y="0"/>
                </a:lnTo>
                <a:lnTo>
                  <a:pt x="600986" y="600985"/>
                </a:lnTo>
                <a:lnTo>
                  <a:pt x="0" y="60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849595" y="8673117"/>
            <a:ext cx="600986" cy="600986"/>
          </a:xfrm>
          <a:custGeom>
            <a:avLst/>
            <a:gdLst/>
            <a:ahLst/>
            <a:cxnLst/>
            <a:rect r="r" b="b" t="t" l="l"/>
            <a:pathLst>
              <a:path h="600986" w="600986">
                <a:moveTo>
                  <a:pt x="0" y="0"/>
                </a:moveTo>
                <a:lnTo>
                  <a:pt x="600986" y="0"/>
                </a:lnTo>
                <a:lnTo>
                  <a:pt x="600986" y="600985"/>
                </a:lnTo>
                <a:lnTo>
                  <a:pt x="0" y="60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687192" y="8673117"/>
            <a:ext cx="600986" cy="600986"/>
          </a:xfrm>
          <a:custGeom>
            <a:avLst/>
            <a:gdLst/>
            <a:ahLst/>
            <a:cxnLst/>
            <a:rect r="r" b="b" t="t" l="l"/>
            <a:pathLst>
              <a:path h="600986" w="600986">
                <a:moveTo>
                  <a:pt x="0" y="0"/>
                </a:moveTo>
                <a:lnTo>
                  <a:pt x="600986" y="0"/>
                </a:lnTo>
                <a:lnTo>
                  <a:pt x="600986" y="600985"/>
                </a:lnTo>
                <a:lnTo>
                  <a:pt x="0" y="60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106185" y="2242280"/>
            <a:ext cx="4132006" cy="7016020"/>
            <a:chOff x="0" y="0"/>
            <a:chExt cx="5509342" cy="9354693"/>
          </a:xfrm>
        </p:grpSpPr>
        <p:grpSp>
          <p:nvGrpSpPr>
            <p:cNvPr name="Group 3" id="3"/>
            <p:cNvGrpSpPr/>
            <p:nvPr/>
          </p:nvGrpSpPr>
          <p:grpSpPr>
            <a:xfrm rot="0">
              <a:off x="0" y="0"/>
              <a:ext cx="5509342" cy="9354693"/>
              <a:chOff x="0" y="0"/>
              <a:chExt cx="1088265" cy="1847841"/>
            </a:xfrm>
          </p:grpSpPr>
          <p:sp>
            <p:nvSpPr>
              <p:cNvPr name="Freeform 4" id="4"/>
              <p:cNvSpPr/>
              <p:nvPr/>
            </p:nvSpPr>
            <p:spPr>
              <a:xfrm flipH="false" flipV="false" rot="0">
                <a:off x="0" y="0"/>
                <a:ext cx="1088265" cy="1847841"/>
              </a:xfrm>
              <a:custGeom>
                <a:avLst/>
                <a:gdLst/>
                <a:ahLst/>
                <a:cxnLst/>
                <a:rect r="r" b="b" t="t" l="l"/>
                <a:pathLst>
                  <a:path h="1847841" w="1088265">
                    <a:moveTo>
                      <a:pt x="95556" y="0"/>
                    </a:moveTo>
                    <a:lnTo>
                      <a:pt x="992709" y="0"/>
                    </a:lnTo>
                    <a:cubicBezTo>
                      <a:pt x="1045483" y="0"/>
                      <a:pt x="1088265" y="42782"/>
                      <a:pt x="1088265" y="95556"/>
                    </a:cubicBezTo>
                    <a:lnTo>
                      <a:pt x="1088265" y="1752285"/>
                    </a:lnTo>
                    <a:cubicBezTo>
                      <a:pt x="1088265" y="1805059"/>
                      <a:pt x="1045483" y="1847841"/>
                      <a:pt x="992709" y="1847841"/>
                    </a:cubicBezTo>
                    <a:lnTo>
                      <a:pt x="95556" y="1847841"/>
                    </a:lnTo>
                    <a:cubicBezTo>
                      <a:pt x="42782" y="1847841"/>
                      <a:pt x="0" y="1805059"/>
                      <a:pt x="0" y="1752285"/>
                    </a:cubicBezTo>
                    <a:lnTo>
                      <a:pt x="0" y="95556"/>
                    </a:lnTo>
                    <a:cubicBezTo>
                      <a:pt x="0" y="42782"/>
                      <a:pt x="42782" y="0"/>
                      <a:pt x="95556"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1088265" cy="1885941"/>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99491" y="189053"/>
              <a:ext cx="5110359" cy="8976588"/>
              <a:chOff x="0" y="0"/>
              <a:chExt cx="392653" cy="689714"/>
            </a:xfrm>
          </p:grpSpPr>
          <p:sp>
            <p:nvSpPr>
              <p:cNvPr name="Freeform 7" id="7"/>
              <p:cNvSpPr/>
              <p:nvPr/>
            </p:nvSpPr>
            <p:spPr>
              <a:xfrm flipH="false" flipV="false" rot="0">
                <a:off x="0" y="0"/>
                <a:ext cx="392653" cy="689714"/>
              </a:xfrm>
              <a:custGeom>
                <a:avLst/>
                <a:gdLst/>
                <a:ahLst/>
                <a:cxnLst/>
                <a:rect r="r" b="b" t="t" l="l"/>
                <a:pathLst>
                  <a:path h="689714" w="392653">
                    <a:moveTo>
                      <a:pt x="103016" y="0"/>
                    </a:moveTo>
                    <a:lnTo>
                      <a:pt x="289637" y="0"/>
                    </a:lnTo>
                    <a:cubicBezTo>
                      <a:pt x="346531" y="0"/>
                      <a:pt x="392653" y="46122"/>
                      <a:pt x="392653" y="103016"/>
                    </a:cubicBezTo>
                    <a:lnTo>
                      <a:pt x="392653" y="586698"/>
                    </a:lnTo>
                    <a:cubicBezTo>
                      <a:pt x="392653" y="614019"/>
                      <a:pt x="381800" y="640222"/>
                      <a:pt x="362481" y="659541"/>
                    </a:cubicBezTo>
                    <a:cubicBezTo>
                      <a:pt x="343161" y="678861"/>
                      <a:pt x="316959" y="689714"/>
                      <a:pt x="289637" y="689714"/>
                    </a:cubicBezTo>
                    <a:lnTo>
                      <a:pt x="103016" y="689714"/>
                    </a:lnTo>
                    <a:cubicBezTo>
                      <a:pt x="46122" y="689714"/>
                      <a:pt x="0" y="643592"/>
                      <a:pt x="0" y="586698"/>
                    </a:cubicBezTo>
                    <a:lnTo>
                      <a:pt x="0" y="103016"/>
                    </a:lnTo>
                    <a:cubicBezTo>
                      <a:pt x="0" y="46122"/>
                      <a:pt x="46122" y="0"/>
                      <a:pt x="103016" y="0"/>
                    </a:cubicBezTo>
                    <a:close/>
                  </a:path>
                </a:pathLst>
              </a:custGeom>
              <a:blipFill>
                <a:blip r:embed="rId2"/>
                <a:stretch>
                  <a:fillRect l="-37827" t="0" r="-37827" b="0"/>
                </a:stretch>
              </a:blipFill>
            </p:spPr>
          </p:sp>
        </p:grpSp>
      </p:grpSp>
      <p:grpSp>
        <p:nvGrpSpPr>
          <p:cNvPr name="Group 8" id="8"/>
          <p:cNvGrpSpPr/>
          <p:nvPr/>
        </p:nvGrpSpPr>
        <p:grpSpPr>
          <a:xfrm rot="0">
            <a:off x="737568" y="2242280"/>
            <a:ext cx="4132006" cy="7016020"/>
            <a:chOff x="0" y="0"/>
            <a:chExt cx="5509342" cy="9354693"/>
          </a:xfrm>
        </p:grpSpPr>
        <p:grpSp>
          <p:nvGrpSpPr>
            <p:cNvPr name="Group 9" id="9"/>
            <p:cNvGrpSpPr/>
            <p:nvPr/>
          </p:nvGrpSpPr>
          <p:grpSpPr>
            <a:xfrm rot="0">
              <a:off x="0" y="0"/>
              <a:ext cx="5509342" cy="9354693"/>
              <a:chOff x="0" y="0"/>
              <a:chExt cx="1088265" cy="1847841"/>
            </a:xfrm>
          </p:grpSpPr>
          <p:sp>
            <p:nvSpPr>
              <p:cNvPr name="Freeform 10" id="10"/>
              <p:cNvSpPr/>
              <p:nvPr/>
            </p:nvSpPr>
            <p:spPr>
              <a:xfrm flipH="false" flipV="false" rot="0">
                <a:off x="0" y="0"/>
                <a:ext cx="1088265" cy="1847841"/>
              </a:xfrm>
              <a:custGeom>
                <a:avLst/>
                <a:gdLst/>
                <a:ahLst/>
                <a:cxnLst/>
                <a:rect r="r" b="b" t="t" l="l"/>
                <a:pathLst>
                  <a:path h="1847841" w="1088265">
                    <a:moveTo>
                      <a:pt x="95556" y="0"/>
                    </a:moveTo>
                    <a:lnTo>
                      <a:pt x="992709" y="0"/>
                    </a:lnTo>
                    <a:cubicBezTo>
                      <a:pt x="1045483" y="0"/>
                      <a:pt x="1088265" y="42782"/>
                      <a:pt x="1088265" y="95556"/>
                    </a:cubicBezTo>
                    <a:lnTo>
                      <a:pt x="1088265" y="1752285"/>
                    </a:lnTo>
                    <a:cubicBezTo>
                      <a:pt x="1088265" y="1805059"/>
                      <a:pt x="1045483" y="1847841"/>
                      <a:pt x="992709" y="1847841"/>
                    </a:cubicBezTo>
                    <a:lnTo>
                      <a:pt x="95556" y="1847841"/>
                    </a:lnTo>
                    <a:cubicBezTo>
                      <a:pt x="42782" y="1847841"/>
                      <a:pt x="0" y="1805059"/>
                      <a:pt x="0" y="1752285"/>
                    </a:cubicBezTo>
                    <a:lnTo>
                      <a:pt x="0" y="95556"/>
                    </a:lnTo>
                    <a:cubicBezTo>
                      <a:pt x="0" y="42782"/>
                      <a:pt x="42782" y="0"/>
                      <a:pt x="95556" y="0"/>
                    </a:cubicBezTo>
                    <a:close/>
                  </a:path>
                </a:pathLst>
              </a:custGeom>
              <a:solidFill>
                <a:srgbClr val="000000">
                  <a:alpha val="0"/>
                </a:srgbClr>
              </a:solidFill>
              <a:ln w="38100" cap="rnd">
                <a:solidFill>
                  <a:srgbClr val="FFFFFF"/>
                </a:solidFill>
                <a:prstDash val="solid"/>
                <a:round/>
              </a:ln>
            </p:spPr>
          </p:sp>
          <p:sp>
            <p:nvSpPr>
              <p:cNvPr name="TextBox 11" id="11"/>
              <p:cNvSpPr txBox="true"/>
              <p:nvPr/>
            </p:nvSpPr>
            <p:spPr>
              <a:xfrm>
                <a:off x="0" y="-38100"/>
                <a:ext cx="1088265" cy="1885941"/>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199491" y="189053"/>
              <a:ext cx="5110359" cy="8976588"/>
              <a:chOff x="0" y="0"/>
              <a:chExt cx="392653" cy="689714"/>
            </a:xfrm>
          </p:grpSpPr>
          <p:sp>
            <p:nvSpPr>
              <p:cNvPr name="Freeform 13" id="13"/>
              <p:cNvSpPr/>
              <p:nvPr/>
            </p:nvSpPr>
            <p:spPr>
              <a:xfrm flipH="false" flipV="false" rot="0">
                <a:off x="0" y="0"/>
                <a:ext cx="392653" cy="689714"/>
              </a:xfrm>
              <a:custGeom>
                <a:avLst/>
                <a:gdLst/>
                <a:ahLst/>
                <a:cxnLst/>
                <a:rect r="r" b="b" t="t" l="l"/>
                <a:pathLst>
                  <a:path h="689714" w="392653">
                    <a:moveTo>
                      <a:pt x="103016" y="0"/>
                    </a:moveTo>
                    <a:lnTo>
                      <a:pt x="289637" y="0"/>
                    </a:lnTo>
                    <a:cubicBezTo>
                      <a:pt x="346531" y="0"/>
                      <a:pt x="392653" y="46122"/>
                      <a:pt x="392653" y="103016"/>
                    </a:cubicBezTo>
                    <a:lnTo>
                      <a:pt x="392653" y="586698"/>
                    </a:lnTo>
                    <a:cubicBezTo>
                      <a:pt x="392653" y="614019"/>
                      <a:pt x="381800" y="640222"/>
                      <a:pt x="362481" y="659541"/>
                    </a:cubicBezTo>
                    <a:cubicBezTo>
                      <a:pt x="343161" y="678861"/>
                      <a:pt x="316959" y="689714"/>
                      <a:pt x="289637" y="689714"/>
                    </a:cubicBezTo>
                    <a:lnTo>
                      <a:pt x="103016" y="689714"/>
                    </a:lnTo>
                    <a:cubicBezTo>
                      <a:pt x="46122" y="689714"/>
                      <a:pt x="0" y="643592"/>
                      <a:pt x="0" y="586698"/>
                    </a:cubicBezTo>
                    <a:lnTo>
                      <a:pt x="0" y="103016"/>
                    </a:lnTo>
                    <a:cubicBezTo>
                      <a:pt x="0" y="46122"/>
                      <a:pt x="46122" y="0"/>
                      <a:pt x="103016" y="0"/>
                    </a:cubicBezTo>
                    <a:close/>
                  </a:path>
                </a:pathLst>
              </a:custGeom>
              <a:blipFill>
                <a:blip r:embed="rId3"/>
                <a:stretch>
                  <a:fillRect l="-37827" t="0" r="-37827" b="0"/>
                </a:stretch>
              </a:blipFill>
            </p:spPr>
          </p:sp>
        </p:grpSp>
      </p:grpSp>
      <p:sp>
        <p:nvSpPr>
          <p:cNvPr name="Freeform 14" id="14"/>
          <p:cNvSpPr/>
          <p:nvPr/>
        </p:nvSpPr>
        <p:spPr>
          <a:xfrm flipH="false" flipV="false" rot="0">
            <a:off x="4268588" y="9648825"/>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5106185" y="9648825"/>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943782" y="9648825"/>
            <a:ext cx="600986" cy="600986"/>
          </a:xfrm>
          <a:custGeom>
            <a:avLst/>
            <a:gdLst/>
            <a:ahLst/>
            <a:cxnLst/>
            <a:rect r="r" b="b" t="t" l="l"/>
            <a:pathLst>
              <a:path h="600986" w="600986">
                <a:moveTo>
                  <a:pt x="0" y="0"/>
                </a:moveTo>
                <a:lnTo>
                  <a:pt x="600986" y="0"/>
                </a:lnTo>
                <a:lnTo>
                  <a:pt x="600986" y="600986"/>
                </a:lnTo>
                <a:lnTo>
                  <a:pt x="0" y="600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true" rot="0">
            <a:off x="8969576" y="-598732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6"/>
            <a:stretch>
              <a:fillRect l="0" t="0" r="0" b="0"/>
            </a:stretch>
          </a:blipFill>
        </p:spPr>
      </p:sp>
      <p:sp>
        <p:nvSpPr>
          <p:cNvPr name="Freeform 18" id="18"/>
          <p:cNvSpPr/>
          <p:nvPr/>
        </p:nvSpPr>
        <p:spPr>
          <a:xfrm flipH="true" flipV="false" rot="0">
            <a:off x="7483939" y="781680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6"/>
            <a:stretch>
              <a:fillRect l="0" t="0" r="0" b="0"/>
            </a:stretch>
          </a:blipFill>
        </p:spPr>
      </p:sp>
      <p:sp>
        <p:nvSpPr>
          <p:cNvPr name="TextBox 19" id="19"/>
          <p:cNvSpPr txBox="true"/>
          <p:nvPr/>
        </p:nvSpPr>
        <p:spPr>
          <a:xfrm rot="0">
            <a:off x="7483939" y="478829"/>
            <a:ext cx="10177428" cy="1421100"/>
          </a:xfrm>
          <a:prstGeom prst="rect">
            <a:avLst/>
          </a:prstGeom>
        </p:spPr>
        <p:txBody>
          <a:bodyPr anchor="t" rtlCol="false" tIns="0" lIns="0" bIns="0" rIns="0">
            <a:spAutoFit/>
          </a:bodyPr>
          <a:lstStyle/>
          <a:p>
            <a:pPr algn="r">
              <a:lnSpc>
                <a:spcPts val="5551"/>
              </a:lnSpc>
            </a:pPr>
            <a:r>
              <a:rPr lang="en-US" b="true" sz="5047">
                <a:solidFill>
                  <a:srgbClr val="FFFFFF"/>
                </a:solidFill>
                <a:latin typeface="Inter Semi-Bold"/>
                <a:ea typeface="Inter Semi-Bold"/>
                <a:cs typeface="Inter Semi-Bold"/>
                <a:sym typeface="Inter Semi-Bold"/>
              </a:rPr>
              <a:t>TECNOLOGÍAS DE CONECTIVIDAD UTILIZADAS</a:t>
            </a:r>
          </a:p>
        </p:txBody>
      </p:sp>
      <p:sp>
        <p:nvSpPr>
          <p:cNvPr name="TextBox 20" id="20"/>
          <p:cNvSpPr txBox="true"/>
          <p:nvPr/>
        </p:nvSpPr>
        <p:spPr>
          <a:xfrm rot="0">
            <a:off x="9724059" y="2247922"/>
            <a:ext cx="7937308" cy="7600928"/>
          </a:xfrm>
          <a:prstGeom prst="rect">
            <a:avLst/>
          </a:prstGeom>
        </p:spPr>
        <p:txBody>
          <a:bodyPr anchor="t" rtlCol="false" tIns="0" lIns="0" bIns="0" rIns="0">
            <a:spAutoFit/>
          </a:bodyPr>
          <a:lstStyle/>
          <a:p>
            <a:pPr algn="l">
              <a:lnSpc>
                <a:spcPts val="2278"/>
              </a:lnSpc>
            </a:pPr>
          </a:p>
          <a:p>
            <a:pPr algn="l">
              <a:lnSpc>
                <a:spcPts val="3258"/>
              </a:lnSpc>
            </a:pPr>
            <a:r>
              <a:rPr lang="en-US" sz="2327" b="true">
                <a:solidFill>
                  <a:srgbClr val="FFFFFF"/>
                </a:solidFill>
                <a:latin typeface="Inter Bold"/>
                <a:ea typeface="Inter Bold"/>
                <a:cs typeface="Inter Bold"/>
                <a:sym typeface="Inter Bold"/>
              </a:rPr>
              <a:t>HTTPS (HYPERTEXT TRANSFER PROTOCOL SECURE) </a:t>
            </a:r>
          </a:p>
          <a:p>
            <a:pPr algn="l">
              <a:lnSpc>
                <a:spcPts val="2278"/>
              </a:lnSpc>
            </a:pPr>
            <a:r>
              <a:rPr lang="en-US" sz="1627">
                <a:solidFill>
                  <a:srgbClr val="FFFFFF"/>
                </a:solidFill>
                <a:latin typeface="Inter"/>
                <a:ea typeface="Inter"/>
                <a:cs typeface="Inter"/>
                <a:sym typeface="Inter"/>
              </a:rPr>
              <a:t>        </a:t>
            </a:r>
            <a:r>
              <a:rPr lang="en-US" sz="1627" b="true">
                <a:solidFill>
                  <a:srgbClr val="FFFFFF"/>
                </a:solidFill>
                <a:latin typeface="Inter Bold"/>
                <a:ea typeface="Inter Bold"/>
                <a:cs typeface="Inter Bold"/>
                <a:sym typeface="Inter Bold"/>
              </a:rPr>
              <a:t>   * </a:t>
            </a:r>
            <a:r>
              <a:rPr lang="en-US" sz="1627" b="true">
                <a:solidFill>
                  <a:srgbClr val="FFFFFF"/>
                </a:solidFill>
                <a:latin typeface="Inter Bold"/>
                <a:ea typeface="Inter Bold"/>
                <a:cs typeface="Inter Bold"/>
                <a:sym typeface="Inter Bold"/>
              </a:rPr>
              <a:t>Es un protocolo de comunicaciones utilizado para                       transmitir datos de forma segura en internet. Es una versión segura de HTTP (HyperText Transfer Protocol), que incluye una capa adicional de cifrado mediante el protocolo SSL/TLS (Secure Sockets Layer / Transport Layer Security). Este cifrado protege la confidencialidad e integridad de los datos mientras se transmiten entre el cliente (como un navegador) y el servidor web.</a:t>
            </a:r>
          </a:p>
          <a:p>
            <a:pPr algn="l">
              <a:lnSpc>
                <a:spcPts val="2278"/>
              </a:lnSpc>
            </a:pPr>
          </a:p>
          <a:p>
            <a:pPr algn="l">
              <a:lnSpc>
                <a:spcPts val="2278"/>
              </a:lnSpc>
            </a:pPr>
          </a:p>
          <a:p>
            <a:pPr algn="l">
              <a:lnSpc>
                <a:spcPts val="3271"/>
              </a:lnSpc>
              <a:spcBef>
                <a:spcPct val="0"/>
              </a:spcBef>
            </a:pPr>
            <a:r>
              <a:rPr lang="en-US" b="true" sz="2336">
                <a:solidFill>
                  <a:srgbClr val="FFFFFF"/>
                </a:solidFill>
                <a:latin typeface="Inter Medium"/>
                <a:ea typeface="Inter Medium"/>
                <a:cs typeface="Inter Medium"/>
                <a:sym typeface="Inter Medium"/>
              </a:rPr>
              <a:t>BLUETOOTH LOW ENERGY (BLE)</a:t>
            </a:r>
          </a:p>
          <a:p>
            <a:pPr algn="l" marL="742595" indent="-247532" lvl="2">
              <a:lnSpc>
                <a:spcPts val="2407"/>
              </a:lnSpc>
              <a:spcBef>
                <a:spcPct val="0"/>
              </a:spcBef>
              <a:buFont typeface="Arial"/>
              <a:buChar char="⚬"/>
            </a:pPr>
            <a:r>
              <a:rPr lang="en-US" b="true" sz="1719">
                <a:solidFill>
                  <a:srgbClr val="FFFFFF"/>
                </a:solidFill>
                <a:latin typeface="Inter Medium"/>
                <a:ea typeface="Inter Medium"/>
                <a:cs typeface="Inter Medium"/>
                <a:sym typeface="Inter Medium"/>
              </a:rPr>
              <a:t>BLE SE UTILIZA PARA LA TRANSMISIÓN DE DATOS DE CORTO ALCANCE ENTRE EL ESP32 Y UN DISPOSITIVO RECEPTOR, COMO UN SMARTPHONE, QUE ACTÚA COMO UN INTERMEDIARIO ENTRE EL DISPOSITIVO DE MONITOREO Y LA NUBE.</a:t>
            </a:r>
          </a:p>
          <a:p>
            <a:pPr algn="l">
              <a:lnSpc>
                <a:spcPts val="3271"/>
              </a:lnSpc>
              <a:spcBef>
                <a:spcPct val="0"/>
              </a:spcBef>
            </a:pPr>
          </a:p>
          <a:p>
            <a:pPr algn="l">
              <a:lnSpc>
                <a:spcPts val="3271"/>
              </a:lnSpc>
              <a:spcBef>
                <a:spcPct val="0"/>
              </a:spcBef>
            </a:pPr>
            <a:r>
              <a:rPr lang="en-US" b="true" sz="2336">
                <a:solidFill>
                  <a:srgbClr val="FFFFFF"/>
                </a:solidFill>
                <a:latin typeface="Inter Medium"/>
                <a:ea typeface="Inter Medium"/>
                <a:cs typeface="Inter Medium"/>
                <a:sym typeface="Inter Medium"/>
              </a:rPr>
              <a:t>WI-FI</a:t>
            </a:r>
          </a:p>
          <a:p>
            <a:pPr algn="l" marL="742595" indent="-247532" lvl="2">
              <a:lnSpc>
                <a:spcPts val="2407"/>
              </a:lnSpc>
              <a:spcBef>
                <a:spcPct val="0"/>
              </a:spcBef>
              <a:buFont typeface="Arial"/>
              <a:buChar char="⚬"/>
            </a:pPr>
            <a:r>
              <a:rPr lang="en-US" b="true" sz="1719">
                <a:solidFill>
                  <a:srgbClr val="FFFFFF"/>
                </a:solidFill>
                <a:latin typeface="Inter Medium"/>
                <a:ea typeface="Inter Medium"/>
                <a:cs typeface="Inter Medium"/>
                <a:sym typeface="Inter Medium"/>
              </a:rPr>
              <a:t> EL WI-FI PERMITE QUE EL ESP32 SE CONECTE A LA NUBE, ALMACENANDO LOS DATOS DE GLUCOSA Y E INFORMACIÓN DE USUARIOS POR EJEMPLO, PARA UN ACCESO REMOTO A LARGO PLAZO.</a:t>
            </a:r>
          </a:p>
          <a:p>
            <a:pPr algn="ctr">
              <a:lnSpc>
                <a:spcPts val="2973"/>
              </a:lnSpc>
              <a:spcBef>
                <a:spcPct val="0"/>
              </a:spcBef>
            </a:pPr>
          </a:p>
        </p:txBody>
      </p:sp>
      <p:grpSp>
        <p:nvGrpSpPr>
          <p:cNvPr name="Group 21" id="21"/>
          <p:cNvGrpSpPr/>
          <p:nvPr/>
        </p:nvGrpSpPr>
        <p:grpSpPr>
          <a:xfrm rot="0">
            <a:off x="1028700" y="1165566"/>
            <a:ext cx="4506008" cy="684704"/>
            <a:chOff x="0" y="0"/>
            <a:chExt cx="6008010" cy="912939"/>
          </a:xfrm>
        </p:grpSpPr>
        <p:grpSp>
          <p:nvGrpSpPr>
            <p:cNvPr name="Group 22" id="22"/>
            <p:cNvGrpSpPr/>
            <p:nvPr/>
          </p:nvGrpSpPr>
          <p:grpSpPr>
            <a:xfrm rot="0">
              <a:off x="0" y="0"/>
              <a:ext cx="6008010" cy="912939"/>
              <a:chOff x="0" y="0"/>
              <a:chExt cx="1186767" cy="180334"/>
            </a:xfrm>
          </p:grpSpPr>
          <p:sp>
            <p:nvSpPr>
              <p:cNvPr name="Freeform 23" id="23"/>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24" id="24"/>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390743"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12367899" y="3160902"/>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TextBox 3" id="3"/>
          <p:cNvSpPr txBox="true"/>
          <p:nvPr/>
        </p:nvSpPr>
        <p:spPr>
          <a:xfrm rot="0">
            <a:off x="1028700" y="857250"/>
            <a:ext cx="9218176"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1 Bold"/>
                <a:ea typeface="Open Sans 1 Bold"/>
                <a:cs typeface="Open Sans 1 Bold"/>
                <a:sym typeface="Open Sans 1 Bold"/>
              </a:rPr>
              <a:t>INTRODUCCION</a:t>
            </a:r>
          </a:p>
        </p:txBody>
      </p:sp>
      <p:sp>
        <p:nvSpPr>
          <p:cNvPr name="TextBox 4" id="4"/>
          <p:cNvSpPr txBox="true"/>
          <p:nvPr/>
        </p:nvSpPr>
        <p:spPr>
          <a:xfrm rot="0">
            <a:off x="1028700" y="2933830"/>
            <a:ext cx="15756937" cy="6324470"/>
          </a:xfrm>
          <a:prstGeom prst="rect">
            <a:avLst/>
          </a:prstGeom>
        </p:spPr>
        <p:txBody>
          <a:bodyPr anchor="t" rtlCol="false" tIns="0" lIns="0" bIns="0" rIns="0">
            <a:spAutoFit/>
          </a:bodyPr>
          <a:lstStyle/>
          <a:p>
            <a:pPr algn="ctr">
              <a:lnSpc>
                <a:spcPts val="4193"/>
              </a:lnSpc>
            </a:pPr>
            <a:r>
              <a:rPr lang="en-US" sz="2995">
                <a:solidFill>
                  <a:srgbClr val="FFFFFF"/>
                </a:solidFill>
                <a:latin typeface="Open Sans 1"/>
                <a:ea typeface="Open Sans 1"/>
                <a:cs typeface="Open Sans 1"/>
                <a:sym typeface="Open Sans 1"/>
              </a:rPr>
              <a:t>El Internet de las Cosas (IoT), conecta el mundo físico con el digital, revolucionando la forma en que interactuamos con nuestro entorno y los objetos que nos rodean. A través de sensores y dispositivos conectados a internet, el IoT permite que objetos cotidianos, como electrodomésticos, vehículos e incluso infraestructuras urbanas, recopilen y compartan datos en tiempo real.</a:t>
            </a:r>
          </a:p>
          <a:p>
            <a:pPr algn="ctr">
              <a:lnSpc>
                <a:spcPts val="4193"/>
              </a:lnSpc>
            </a:pPr>
            <a:r>
              <a:rPr lang="en-US" sz="2995">
                <a:solidFill>
                  <a:srgbClr val="FFFFFF"/>
                </a:solidFill>
                <a:latin typeface="Open Sans 1"/>
                <a:ea typeface="Open Sans 1"/>
                <a:cs typeface="Open Sans 1"/>
                <a:sym typeface="Open Sans 1"/>
              </a:rPr>
              <a:t>Este avance tecnológico amplía las posibilidades de la tecnología más allá de las computadoras y los teléfonos inteligentes, permitiendo una automatización y monitoreo remoto que antes era impensable. En la industria, el IoT facilita el mantenimiento predictivo y optimiza el uso de maquinaria. En el hogar, mejora la eficiencia energética y la comodidad al permitir la automatización de sistemas de iluminación, climatización y seguridad.</a:t>
            </a:r>
          </a:p>
          <a:p>
            <a:pPr algn="ctr">
              <a:lnSpc>
                <a:spcPts val="4193"/>
              </a:lnSpc>
            </a:pP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22164" y="1842813"/>
            <a:ext cx="8731671" cy="8229600"/>
          </a:xfrm>
          <a:custGeom>
            <a:avLst/>
            <a:gdLst/>
            <a:ahLst/>
            <a:cxnLst/>
            <a:rect r="r" b="b" t="t" l="l"/>
            <a:pathLst>
              <a:path h="8229600" w="8731671">
                <a:moveTo>
                  <a:pt x="0" y="0"/>
                </a:moveTo>
                <a:lnTo>
                  <a:pt x="8731672" y="0"/>
                </a:lnTo>
                <a:lnTo>
                  <a:pt x="873167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3607594">
            <a:off x="-2433202" y="3392454"/>
            <a:ext cx="6198858" cy="5329947"/>
          </a:xfrm>
          <a:custGeom>
            <a:avLst/>
            <a:gdLst/>
            <a:ahLst/>
            <a:cxnLst/>
            <a:rect r="r" b="b" t="t" l="l"/>
            <a:pathLst>
              <a:path h="5329947" w="6198858">
                <a:moveTo>
                  <a:pt x="0" y="0"/>
                </a:moveTo>
                <a:lnTo>
                  <a:pt x="6198857" y="0"/>
                </a:lnTo>
                <a:lnTo>
                  <a:pt x="6198857" y="5329947"/>
                </a:lnTo>
                <a:lnTo>
                  <a:pt x="0" y="5329947"/>
                </a:lnTo>
                <a:lnTo>
                  <a:pt x="0" y="0"/>
                </a:lnTo>
                <a:close/>
              </a:path>
            </a:pathLst>
          </a:custGeom>
          <a:blipFill>
            <a:blip r:embed="rId3"/>
            <a:stretch>
              <a:fillRect l="-6848" t="0" r="-6848" b="-25619"/>
            </a:stretch>
          </a:blipFill>
        </p:spPr>
      </p:sp>
      <p:sp>
        <p:nvSpPr>
          <p:cNvPr name="Freeform 4" id="4"/>
          <p:cNvSpPr/>
          <p:nvPr/>
        </p:nvSpPr>
        <p:spPr>
          <a:xfrm flipH="false" flipV="false" rot="200329">
            <a:off x="2982814" y="1987485"/>
            <a:ext cx="11691744" cy="7401702"/>
          </a:xfrm>
          <a:custGeom>
            <a:avLst/>
            <a:gdLst/>
            <a:ahLst/>
            <a:cxnLst/>
            <a:rect r="r" b="b" t="t" l="l"/>
            <a:pathLst>
              <a:path h="7401702" w="11691744">
                <a:moveTo>
                  <a:pt x="0" y="0"/>
                </a:moveTo>
                <a:lnTo>
                  <a:pt x="11691744" y="0"/>
                </a:lnTo>
                <a:lnTo>
                  <a:pt x="11691744" y="7401703"/>
                </a:lnTo>
                <a:lnTo>
                  <a:pt x="0" y="7401703"/>
                </a:lnTo>
                <a:lnTo>
                  <a:pt x="0" y="0"/>
                </a:lnTo>
                <a:close/>
              </a:path>
            </a:pathLst>
          </a:custGeom>
          <a:blipFill>
            <a:blip r:embed="rId4"/>
            <a:stretch>
              <a:fillRect l="0" t="0" r="0" b="0"/>
            </a:stretch>
          </a:blipFill>
        </p:spPr>
      </p:sp>
      <p:sp>
        <p:nvSpPr>
          <p:cNvPr name="TextBox 5" id="5"/>
          <p:cNvSpPr txBox="true"/>
          <p:nvPr/>
        </p:nvSpPr>
        <p:spPr>
          <a:xfrm rot="0">
            <a:off x="3196509" y="638384"/>
            <a:ext cx="11264354" cy="704431"/>
          </a:xfrm>
          <a:prstGeom prst="rect">
            <a:avLst/>
          </a:prstGeom>
        </p:spPr>
        <p:txBody>
          <a:bodyPr anchor="t" rtlCol="false" tIns="0" lIns="0" bIns="0" rIns="0">
            <a:spAutoFit/>
          </a:bodyPr>
          <a:lstStyle/>
          <a:p>
            <a:pPr algn="ctr">
              <a:lnSpc>
                <a:spcPts val="5798"/>
              </a:lnSpc>
              <a:spcBef>
                <a:spcPct val="0"/>
              </a:spcBef>
            </a:pPr>
            <a:r>
              <a:rPr lang="en-US" b="true" sz="4141">
                <a:solidFill>
                  <a:srgbClr val="4AD85C"/>
                </a:solidFill>
                <a:latin typeface="Inter Medium"/>
                <a:ea typeface="Inter Medium"/>
                <a:cs typeface="Inter Medium"/>
                <a:sym typeface="Inter Medium"/>
              </a:rPr>
              <a:t>PROTOCOLOS DE COMUNICACIÓN (ANEXO)</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0663">
            <a:off x="-4376119" y="-1714788"/>
            <a:ext cx="15639014" cy="8936579"/>
          </a:xfrm>
          <a:custGeom>
            <a:avLst/>
            <a:gdLst/>
            <a:ahLst/>
            <a:cxnLst/>
            <a:rect r="r" b="b" t="t" l="l"/>
            <a:pathLst>
              <a:path h="8936579" w="15639014">
                <a:moveTo>
                  <a:pt x="0" y="0"/>
                </a:moveTo>
                <a:lnTo>
                  <a:pt x="15639014" y="0"/>
                </a:lnTo>
                <a:lnTo>
                  <a:pt x="15639014" y="8936579"/>
                </a:lnTo>
                <a:lnTo>
                  <a:pt x="0" y="8936579"/>
                </a:lnTo>
                <a:lnTo>
                  <a:pt x="0" y="0"/>
                </a:lnTo>
                <a:close/>
              </a:path>
            </a:pathLst>
          </a:custGeom>
          <a:blipFill>
            <a:blip r:embed="rId2"/>
            <a:stretch>
              <a:fillRect l="0" t="0" r="0" b="0"/>
            </a:stretch>
          </a:blipFill>
        </p:spPr>
      </p:sp>
      <p:sp>
        <p:nvSpPr>
          <p:cNvPr name="Freeform 3" id="3"/>
          <p:cNvSpPr/>
          <p:nvPr/>
        </p:nvSpPr>
        <p:spPr>
          <a:xfrm flipH="false" flipV="false" rot="1424441">
            <a:off x="10285149" y="2337720"/>
            <a:ext cx="8050091" cy="7360997"/>
          </a:xfrm>
          <a:custGeom>
            <a:avLst/>
            <a:gdLst/>
            <a:ahLst/>
            <a:cxnLst/>
            <a:rect r="r" b="b" t="t" l="l"/>
            <a:pathLst>
              <a:path h="7360997" w="8050091">
                <a:moveTo>
                  <a:pt x="0" y="0"/>
                </a:moveTo>
                <a:lnTo>
                  <a:pt x="8050091" y="0"/>
                </a:lnTo>
                <a:lnTo>
                  <a:pt x="8050091" y="7360997"/>
                </a:lnTo>
                <a:lnTo>
                  <a:pt x="0" y="7360997"/>
                </a:lnTo>
                <a:lnTo>
                  <a:pt x="0" y="0"/>
                </a:lnTo>
                <a:close/>
              </a:path>
            </a:pathLst>
          </a:custGeom>
          <a:blipFill>
            <a:blip r:embed="rId2"/>
            <a:stretch>
              <a:fillRect l="-29971" t="-589" r="-30990" b="0"/>
            </a:stretch>
          </a:blipFill>
        </p:spPr>
      </p:sp>
      <p:grpSp>
        <p:nvGrpSpPr>
          <p:cNvPr name="Group 4" id="4"/>
          <p:cNvGrpSpPr/>
          <p:nvPr/>
        </p:nvGrpSpPr>
        <p:grpSpPr>
          <a:xfrm rot="0">
            <a:off x="-997130" y="166719"/>
            <a:ext cx="19433131" cy="10462866"/>
            <a:chOff x="0" y="0"/>
            <a:chExt cx="25910841" cy="13950488"/>
          </a:xfrm>
        </p:grpSpPr>
        <p:sp>
          <p:nvSpPr>
            <p:cNvPr name="Freeform 5" id="5"/>
            <p:cNvSpPr/>
            <p:nvPr/>
          </p:nvSpPr>
          <p:spPr>
            <a:xfrm flipH="false" flipV="false" rot="641933">
              <a:off x="13473751" y="7442526"/>
              <a:ext cx="12036945" cy="5437913"/>
            </a:xfrm>
            <a:custGeom>
              <a:avLst/>
              <a:gdLst/>
              <a:ahLst/>
              <a:cxnLst/>
              <a:rect r="r" b="b" t="t" l="l"/>
              <a:pathLst>
                <a:path h="5437913" w="12036945">
                  <a:moveTo>
                    <a:pt x="0" y="0"/>
                  </a:moveTo>
                  <a:lnTo>
                    <a:pt x="12036945" y="0"/>
                  </a:lnTo>
                  <a:lnTo>
                    <a:pt x="12036945" y="5437913"/>
                  </a:lnTo>
                  <a:lnTo>
                    <a:pt x="0" y="5437913"/>
                  </a:lnTo>
                  <a:lnTo>
                    <a:pt x="0" y="0"/>
                  </a:lnTo>
                  <a:close/>
                </a:path>
              </a:pathLst>
            </a:custGeom>
            <a:blipFill>
              <a:blip r:embed="rId3"/>
              <a:stretch>
                <a:fillRect l="0" t="0" r="0" b="0"/>
              </a:stretch>
            </a:blipFill>
          </p:spPr>
        </p:sp>
        <p:sp>
          <p:nvSpPr>
            <p:cNvPr name="TextBox 6" id="6"/>
            <p:cNvSpPr txBox="true"/>
            <p:nvPr/>
          </p:nvSpPr>
          <p:spPr>
            <a:xfrm rot="-189988">
              <a:off x="4912065" y="667329"/>
              <a:ext cx="4726648" cy="1987906"/>
            </a:xfrm>
            <a:prstGeom prst="rect">
              <a:avLst/>
            </a:prstGeom>
          </p:spPr>
          <p:txBody>
            <a:bodyPr anchor="t" rtlCol="false" tIns="0" lIns="0" bIns="0" rIns="0">
              <a:spAutoFit/>
            </a:bodyPr>
            <a:lstStyle/>
            <a:p>
              <a:pPr algn="ctr">
                <a:lnSpc>
                  <a:spcPts val="12585"/>
                </a:lnSpc>
                <a:spcBef>
                  <a:spcPct val="0"/>
                </a:spcBef>
              </a:pPr>
              <a:r>
                <a:rPr lang="en-US" sz="8989">
                  <a:solidFill>
                    <a:srgbClr val="DFD824"/>
                  </a:solidFill>
                  <a:latin typeface="Chau Philomene"/>
                  <a:ea typeface="Chau Philomene"/>
                  <a:cs typeface="Chau Philomene"/>
                  <a:sym typeface="Chau Philomene"/>
                </a:rPr>
                <a:t>WI-FI: </a:t>
              </a:r>
            </a:p>
          </p:txBody>
        </p:sp>
        <p:sp>
          <p:nvSpPr>
            <p:cNvPr name="TextBox 7" id="7"/>
            <p:cNvSpPr txBox="true"/>
            <p:nvPr/>
          </p:nvSpPr>
          <p:spPr>
            <a:xfrm rot="-450909">
              <a:off x="79374" y="7742042"/>
              <a:ext cx="12519840" cy="2207484"/>
            </a:xfrm>
            <a:prstGeom prst="rect">
              <a:avLst/>
            </a:prstGeom>
          </p:spPr>
          <p:txBody>
            <a:bodyPr anchor="t" rtlCol="false" tIns="0" lIns="0" bIns="0" rIns="0">
              <a:spAutoFit/>
            </a:bodyPr>
            <a:lstStyle/>
            <a:p>
              <a:pPr algn="ctr">
                <a:lnSpc>
                  <a:spcPts val="6789"/>
                </a:lnSpc>
                <a:spcBef>
                  <a:spcPct val="0"/>
                </a:spcBef>
              </a:pPr>
              <a:r>
                <a:rPr lang="en-US" sz="4849">
                  <a:solidFill>
                    <a:srgbClr val="1EE62C"/>
                  </a:solidFill>
                  <a:latin typeface="Chau Philomene"/>
                  <a:ea typeface="Chau Philomene"/>
                  <a:cs typeface="Chau Philomene"/>
                  <a:sym typeface="Chau Philomene"/>
                </a:rPr>
                <a:t>BLUETOOTH LOW ENERGY</a:t>
              </a:r>
            </a:p>
            <a:p>
              <a:pPr algn="ctr">
                <a:lnSpc>
                  <a:spcPts val="6789"/>
                </a:lnSpc>
                <a:spcBef>
                  <a:spcPct val="0"/>
                </a:spcBef>
              </a:pPr>
              <a:r>
                <a:rPr lang="en-US" sz="4849">
                  <a:solidFill>
                    <a:srgbClr val="1EE62C"/>
                  </a:solidFill>
                  <a:latin typeface="Chau Philomene"/>
                  <a:ea typeface="Chau Philomene"/>
                  <a:cs typeface="Chau Philomene"/>
                  <a:sym typeface="Chau Philomene"/>
                </a:rPr>
                <a:t>(BLE)</a:t>
              </a:r>
            </a:p>
          </p:txBody>
        </p:sp>
        <p:sp>
          <p:nvSpPr>
            <p:cNvPr name="TextBox 8" id="8"/>
            <p:cNvSpPr txBox="true"/>
            <p:nvPr/>
          </p:nvSpPr>
          <p:spPr>
            <a:xfrm rot="381693">
              <a:off x="12008547" y="652014"/>
              <a:ext cx="13888669" cy="1246362"/>
            </a:xfrm>
            <a:prstGeom prst="rect">
              <a:avLst/>
            </a:prstGeom>
          </p:spPr>
          <p:txBody>
            <a:bodyPr anchor="t" rtlCol="false" tIns="0" lIns="0" bIns="0" rIns="0">
              <a:spAutoFit/>
            </a:bodyPr>
            <a:lstStyle/>
            <a:p>
              <a:pPr algn="ctr">
                <a:lnSpc>
                  <a:spcPts val="7802"/>
                </a:lnSpc>
                <a:spcBef>
                  <a:spcPct val="0"/>
                </a:spcBef>
              </a:pPr>
              <a:r>
                <a:rPr lang="en-US" sz="5572">
                  <a:solidFill>
                    <a:srgbClr val="AFAEB2"/>
                  </a:solidFill>
                  <a:latin typeface="Chau Philomene"/>
                  <a:ea typeface="Chau Philomene"/>
                  <a:cs typeface="Chau Philomene"/>
                  <a:sym typeface="Chau Philomene"/>
                </a:rPr>
                <a:t>LORA (LONG RANGE): </a:t>
              </a:r>
            </a:p>
          </p:txBody>
        </p:sp>
        <p:sp>
          <p:nvSpPr>
            <p:cNvPr name="TextBox 9" id="9"/>
            <p:cNvSpPr txBox="true"/>
            <p:nvPr/>
          </p:nvSpPr>
          <p:spPr>
            <a:xfrm rot="-208803">
              <a:off x="2359532" y="2127196"/>
              <a:ext cx="9036447" cy="3974685"/>
            </a:xfrm>
            <a:prstGeom prst="rect">
              <a:avLst/>
            </a:prstGeom>
          </p:spPr>
          <p:txBody>
            <a:bodyPr anchor="t" rtlCol="false" tIns="0" lIns="0" bIns="0" rIns="0">
              <a:spAutoFit/>
            </a:bodyPr>
            <a:lstStyle/>
            <a:p>
              <a:pPr algn="ctr">
                <a:lnSpc>
                  <a:spcPts val="3429"/>
                </a:lnSpc>
              </a:pPr>
            </a:p>
            <a:p>
              <a:pPr algn="ctr">
                <a:lnSpc>
                  <a:spcPts val="3429"/>
                </a:lnSpc>
                <a:spcBef>
                  <a:spcPct val="0"/>
                </a:spcBef>
              </a:pPr>
              <a:r>
                <a:rPr lang="en-US" sz="2449">
                  <a:solidFill>
                    <a:srgbClr val="FFE052"/>
                  </a:solidFill>
                  <a:latin typeface="Sriracha"/>
                  <a:ea typeface="Sriracha"/>
                  <a:cs typeface="Sriracha"/>
                  <a:sym typeface="Sriracha"/>
                </a:rPr>
                <a:t>CONEXIÓN A TRAVÉS DE REDES INALÁMBRICAS</a:t>
              </a:r>
            </a:p>
            <a:p>
              <a:pPr algn="l">
                <a:lnSpc>
                  <a:spcPts val="3429"/>
                </a:lnSpc>
                <a:spcBef>
                  <a:spcPct val="0"/>
                </a:spcBef>
              </a:pPr>
              <a:r>
                <a:rPr lang="en-US" sz="2449" u="sng">
                  <a:solidFill>
                    <a:srgbClr val="FFE052"/>
                  </a:solidFill>
                  <a:latin typeface="Sriracha"/>
                  <a:ea typeface="Sriracha"/>
                  <a:cs typeface="Sriracha"/>
                  <a:sym typeface="Sriracha"/>
                </a:rPr>
                <a:t>MODOS</a:t>
              </a:r>
              <a:r>
                <a:rPr lang="en-US" sz="2449">
                  <a:solidFill>
                    <a:srgbClr val="FFE052"/>
                  </a:solidFill>
                  <a:latin typeface="Sriracha"/>
                  <a:ea typeface="Sriracha"/>
                  <a:cs typeface="Sriracha"/>
                  <a:sym typeface="Sriracha"/>
                </a:rPr>
                <a:t>:</a:t>
              </a:r>
            </a:p>
            <a:p>
              <a:pPr algn="l" marL="528904" indent="-264452" lvl="1">
                <a:lnSpc>
                  <a:spcPts val="3429"/>
                </a:lnSpc>
                <a:spcBef>
                  <a:spcPct val="0"/>
                </a:spcBef>
                <a:buFont typeface="Arial"/>
                <a:buChar char="•"/>
              </a:pPr>
              <a:r>
                <a:rPr lang="en-US" sz="2449">
                  <a:solidFill>
                    <a:srgbClr val="FFE052"/>
                  </a:solidFill>
                  <a:latin typeface="Sriracha"/>
                  <a:ea typeface="Sriracha"/>
                  <a:cs typeface="Sriracha"/>
                  <a:sym typeface="Sriracha"/>
                </a:rPr>
                <a:t>ESTACIÓN (STA)</a:t>
              </a:r>
            </a:p>
            <a:p>
              <a:pPr algn="l" marL="528904" indent="-264452" lvl="1">
                <a:lnSpc>
                  <a:spcPts val="3429"/>
                </a:lnSpc>
                <a:spcBef>
                  <a:spcPct val="0"/>
                </a:spcBef>
                <a:buFont typeface="Arial"/>
                <a:buChar char="•"/>
              </a:pPr>
              <a:r>
                <a:rPr lang="en-US" sz="2449">
                  <a:solidFill>
                    <a:srgbClr val="FFE052"/>
                  </a:solidFill>
                  <a:latin typeface="Sriracha"/>
                  <a:ea typeface="Sriracha"/>
                  <a:cs typeface="Sriracha"/>
                  <a:sym typeface="Sriracha"/>
                </a:rPr>
                <a:t>PUNTO DE ACCESO (AP): </a:t>
              </a:r>
            </a:p>
            <a:p>
              <a:pPr algn="l" marL="528904" indent="-264452" lvl="1">
                <a:lnSpc>
                  <a:spcPts val="3429"/>
                </a:lnSpc>
                <a:spcBef>
                  <a:spcPct val="0"/>
                </a:spcBef>
                <a:buFont typeface="Arial"/>
                <a:buChar char="•"/>
              </a:pPr>
              <a:r>
                <a:rPr lang="en-US" sz="2449">
                  <a:solidFill>
                    <a:srgbClr val="FFE052"/>
                  </a:solidFill>
                  <a:latin typeface="Sriracha"/>
                  <a:ea typeface="Sriracha"/>
                  <a:cs typeface="Sriracha"/>
                  <a:sym typeface="Sriracha"/>
                </a:rPr>
                <a:t>AP+STA</a:t>
              </a:r>
            </a:p>
            <a:p>
              <a:pPr algn="ctr">
                <a:lnSpc>
                  <a:spcPts val="3429"/>
                </a:lnSpc>
                <a:spcBef>
                  <a:spcPct val="0"/>
                </a:spcBef>
              </a:pPr>
            </a:p>
          </p:txBody>
        </p:sp>
        <p:sp>
          <p:nvSpPr>
            <p:cNvPr name="TextBox 10" id="10"/>
            <p:cNvSpPr txBox="true"/>
            <p:nvPr/>
          </p:nvSpPr>
          <p:spPr>
            <a:xfrm rot="-317004">
              <a:off x="1414393" y="10122729"/>
              <a:ext cx="10004617" cy="2400572"/>
            </a:xfrm>
            <a:prstGeom prst="rect">
              <a:avLst/>
            </a:prstGeom>
          </p:spPr>
          <p:txBody>
            <a:bodyPr anchor="t" rtlCol="false" tIns="0" lIns="0" bIns="0" rIns="0">
              <a:spAutoFit/>
            </a:bodyPr>
            <a:lstStyle/>
            <a:p>
              <a:pPr algn="l" marL="544766" indent="-272383" lvl="1">
                <a:lnSpc>
                  <a:spcPts val="3532"/>
                </a:lnSpc>
                <a:spcBef>
                  <a:spcPct val="0"/>
                </a:spcBef>
                <a:buFont typeface="Arial"/>
                <a:buChar char="•"/>
              </a:pPr>
              <a:r>
                <a:rPr lang="en-US" b="true" sz="2523">
                  <a:solidFill>
                    <a:srgbClr val="4AD85C"/>
                  </a:solidFill>
                  <a:latin typeface="Inter Medium"/>
                  <a:ea typeface="Inter Medium"/>
                  <a:cs typeface="Inter Medium"/>
                  <a:sym typeface="Inter Medium"/>
                </a:rPr>
                <a:t>UTILIZADO PARA COMUNICACIONES DE CORTO ALCANCE.</a:t>
              </a:r>
            </a:p>
            <a:p>
              <a:pPr algn="l" marL="544766" indent="-272383" lvl="1">
                <a:lnSpc>
                  <a:spcPts val="3532"/>
                </a:lnSpc>
                <a:spcBef>
                  <a:spcPct val="0"/>
                </a:spcBef>
                <a:buFont typeface="Arial"/>
                <a:buChar char="•"/>
              </a:pPr>
              <a:r>
                <a:rPr lang="en-US" b="true" sz="2523">
                  <a:solidFill>
                    <a:srgbClr val="4AD85C"/>
                  </a:solidFill>
                  <a:latin typeface="Inter Medium"/>
                  <a:ea typeface="Inter Medium"/>
                  <a:cs typeface="Inter Medium"/>
                  <a:sym typeface="Inter Medium"/>
                </a:rPr>
                <a:t> IDEAL PARA DISPOSITIVOS PORTÁTILES Y DE BAJO CONSUMO.</a:t>
              </a:r>
            </a:p>
          </p:txBody>
        </p:sp>
        <p:sp>
          <p:nvSpPr>
            <p:cNvPr name="TextBox 11" id="11"/>
            <p:cNvSpPr txBox="true"/>
            <p:nvPr/>
          </p:nvSpPr>
          <p:spPr>
            <a:xfrm rot="466968">
              <a:off x="12938737" y="1951590"/>
              <a:ext cx="10298760" cy="4389091"/>
            </a:xfrm>
            <a:prstGeom prst="rect">
              <a:avLst/>
            </a:prstGeom>
          </p:spPr>
          <p:txBody>
            <a:bodyPr anchor="t" rtlCol="false" tIns="0" lIns="0" bIns="0" rIns="0">
              <a:spAutoFit/>
            </a:bodyPr>
            <a:lstStyle/>
            <a:p>
              <a:pPr algn="l" marL="510248" indent="-255124" lvl="1">
                <a:lnSpc>
                  <a:spcPts val="3308"/>
                </a:lnSpc>
                <a:spcBef>
                  <a:spcPct val="0"/>
                </a:spcBef>
                <a:buFont typeface="Arial"/>
                <a:buChar char="•"/>
              </a:pPr>
              <a:r>
                <a:rPr lang="en-US" b="true" sz="2363">
                  <a:solidFill>
                    <a:srgbClr val="6ECEF2"/>
                  </a:solidFill>
                  <a:latin typeface="Inter Medium"/>
                  <a:ea typeface="Inter Medium"/>
                  <a:cs typeface="Inter Medium"/>
                  <a:sym typeface="Inter Medium"/>
                </a:rPr>
                <a:t>PROTOCOLO DISEÑADO PARA COMUNICACIONES DE LARGO ALCANCE CON BAJO CONSUMO DE ENERGÍA, IDEAL PARA APLICACIONES EN ÁREAS AMPLIAS.</a:t>
              </a:r>
            </a:p>
            <a:p>
              <a:pPr algn="l">
                <a:lnSpc>
                  <a:spcPts val="3868"/>
                </a:lnSpc>
                <a:spcBef>
                  <a:spcPct val="0"/>
                </a:spcBef>
              </a:pPr>
            </a:p>
            <a:p>
              <a:pPr algn="l" marL="510248" indent="-255124" lvl="1">
                <a:lnSpc>
                  <a:spcPts val="3308"/>
                </a:lnSpc>
                <a:spcBef>
                  <a:spcPct val="0"/>
                </a:spcBef>
                <a:buFont typeface="Arial"/>
                <a:buChar char="•"/>
              </a:pPr>
              <a:r>
                <a:rPr lang="en-US" b="true" sz="2363">
                  <a:solidFill>
                    <a:srgbClr val="6ECEF2"/>
                  </a:solidFill>
                  <a:latin typeface="Inter Medium"/>
                  <a:ea typeface="Inter Medium"/>
                  <a:cs typeface="Inter Medium"/>
                  <a:sym typeface="Inter Medium"/>
                </a:rPr>
                <a:t>MODULO EXTERNO </a:t>
              </a:r>
            </a:p>
            <a:p>
              <a:pPr algn="ctr">
                <a:lnSpc>
                  <a:spcPts val="2888"/>
                </a:lnSpc>
                <a:spcBef>
                  <a:spcPct val="0"/>
                </a:spcBef>
              </a:pPr>
            </a:p>
            <a:p>
              <a:pPr algn="ctr">
                <a:lnSpc>
                  <a:spcPts val="2888"/>
                </a:lnSpc>
                <a:spcBef>
                  <a:spcPct val="0"/>
                </a:spcBef>
              </a:pP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68851" y="5983605"/>
            <a:ext cx="17435148" cy="4049803"/>
          </a:xfrm>
          <a:prstGeom prst="rect">
            <a:avLst/>
          </a:prstGeom>
        </p:spPr>
        <p:txBody>
          <a:bodyPr anchor="t" rtlCol="false" tIns="0" lIns="0" bIns="0" rIns="0">
            <a:spAutoFit/>
          </a:bodyPr>
          <a:lstStyle/>
          <a:p>
            <a:pPr algn="l">
              <a:lnSpc>
                <a:spcPts val="4632"/>
              </a:lnSpc>
            </a:pPr>
            <a:r>
              <a:rPr lang="en-US" sz="3308">
                <a:solidFill>
                  <a:srgbClr val="FFFFFF"/>
                </a:solidFill>
                <a:latin typeface="Open Sans 1"/>
                <a:ea typeface="Open Sans 1"/>
                <a:cs typeface="Open Sans 1"/>
                <a:sym typeface="Open Sans 1"/>
              </a:rPr>
              <a:t>La capa de almacenamiento es la parte de un sistema que gestiona y organiza los datos para su fácil acceso, manipulación y seguridad. Esta capa almacena la información recolectada por los dispositivos, como las mediciones de sensores en la base de datos. Esto permite realizar consultas y actualizaciones eficientes, y asegura que los datos se conserven de forma segura y estructurada para ser utilizados por otras partes del sistema, como la capa de procesamiento o visualización. Además, garantiza la escalabilidad y rendimiento en la gestión de datos a medida que el sistema crece.</a:t>
            </a:r>
          </a:p>
        </p:txBody>
      </p:sp>
      <p:sp>
        <p:nvSpPr>
          <p:cNvPr name="Freeform 3" id="3"/>
          <p:cNvSpPr/>
          <p:nvPr/>
        </p:nvSpPr>
        <p:spPr>
          <a:xfrm flipH="false" flipV="true" rot="0">
            <a:off x="13329498" y="-2493645"/>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grpSp>
        <p:nvGrpSpPr>
          <p:cNvPr name="Group 4" id="4"/>
          <p:cNvGrpSpPr/>
          <p:nvPr/>
        </p:nvGrpSpPr>
        <p:grpSpPr>
          <a:xfrm rot="5471015">
            <a:off x="7533497" y="2968981"/>
            <a:ext cx="1653705" cy="1171499"/>
            <a:chOff x="0" y="0"/>
            <a:chExt cx="435544" cy="308543"/>
          </a:xfrm>
        </p:grpSpPr>
        <p:sp>
          <p:nvSpPr>
            <p:cNvPr name="Freeform 5" id="5"/>
            <p:cNvSpPr/>
            <p:nvPr/>
          </p:nvSpPr>
          <p:spPr>
            <a:xfrm flipH="false" flipV="false" rot="0">
              <a:off x="0" y="0"/>
              <a:ext cx="435544" cy="308543"/>
            </a:xfrm>
            <a:custGeom>
              <a:avLst/>
              <a:gdLst/>
              <a:ahLst/>
              <a:cxnLst/>
              <a:rect r="r" b="b" t="t" l="l"/>
              <a:pathLst>
                <a:path h="308543" w="435544">
                  <a:moveTo>
                    <a:pt x="0" y="0"/>
                  </a:moveTo>
                  <a:lnTo>
                    <a:pt x="232344" y="0"/>
                  </a:lnTo>
                  <a:lnTo>
                    <a:pt x="435544" y="154271"/>
                  </a:lnTo>
                  <a:lnTo>
                    <a:pt x="232344" y="308543"/>
                  </a:lnTo>
                  <a:lnTo>
                    <a:pt x="0" y="308543"/>
                  </a:lnTo>
                  <a:lnTo>
                    <a:pt x="203200" y="154271"/>
                  </a:lnTo>
                  <a:lnTo>
                    <a:pt x="0" y="0"/>
                  </a:lnTo>
                  <a:close/>
                </a:path>
              </a:pathLst>
            </a:custGeom>
            <a:solidFill>
              <a:srgbClr val="9E392B"/>
            </a:solidFill>
          </p:spPr>
        </p:sp>
        <p:sp>
          <p:nvSpPr>
            <p:cNvPr name="TextBox 6" id="6"/>
            <p:cNvSpPr txBox="true"/>
            <p:nvPr/>
          </p:nvSpPr>
          <p:spPr>
            <a:xfrm>
              <a:off x="177800" y="-38100"/>
              <a:ext cx="181544" cy="346643"/>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4337076" y="161925"/>
            <a:ext cx="8046547" cy="2396490"/>
          </a:xfrm>
          <a:prstGeom prst="rect">
            <a:avLst/>
          </a:prstGeom>
        </p:spPr>
        <p:txBody>
          <a:bodyPr anchor="t" rtlCol="false" tIns="0" lIns="0" bIns="0" rIns="0">
            <a:spAutoFit/>
          </a:bodyPr>
          <a:lstStyle/>
          <a:p>
            <a:pPr algn="ctr">
              <a:lnSpc>
                <a:spcPts val="9660"/>
              </a:lnSpc>
            </a:pPr>
            <a:r>
              <a:rPr lang="en-US" sz="6900" b="true">
                <a:solidFill>
                  <a:srgbClr val="FFFFFF"/>
                </a:solidFill>
                <a:latin typeface="Open Sans 1 Bold"/>
                <a:ea typeface="Open Sans 1 Bold"/>
                <a:cs typeface="Open Sans 1 Bold"/>
                <a:sym typeface="Open Sans 1 Bold"/>
              </a:rPr>
              <a:t>Capa de Almacenamiento</a:t>
            </a:r>
          </a:p>
        </p:txBody>
      </p:sp>
      <p:sp>
        <p:nvSpPr>
          <p:cNvPr name="TextBox 8" id="8"/>
          <p:cNvSpPr txBox="true"/>
          <p:nvPr/>
        </p:nvSpPr>
        <p:spPr>
          <a:xfrm rot="0">
            <a:off x="4675006" y="4484370"/>
            <a:ext cx="7370687" cy="1251585"/>
          </a:xfrm>
          <a:prstGeom prst="rect">
            <a:avLst/>
          </a:prstGeom>
        </p:spPr>
        <p:txBody>
          <a:bodyPr anchor="t" rtlCol="false" tIns="0" lIns="0" bIns="0" rIns="0">
            <a:spAutoFit/>
          </a:bodyPr>
          <a:lstStyle/>
          <a:p>
            <a:pPr algn="ctr">
              <a:lnSpc>
                <a:spcPts val="5040"/>
              </a:lnSpc>
            </a:pPr>
            <a:r>
              <a:rPr lang="en-US" sz="3600" b="true">
                <a:solidFill>
                  <a:srgbClr val="FFFFFF"/>
                </a:solidFill>
                <a:latin typeface="Open Sans 1 Bold"/>
                <a:ea typeface="Open Sans 1 Bold"/>
                <a:cs typeface="Open Sans 1 Bold"/>
                <a:sym typeface="Open Sans 1 Bold"/>
              </a:rPr>
              <a:t>¿Que es la capa de Almacenamiento?</a:t>
            </a:r>
          </a:p>
        </p:txBody>
      </p:sp>
    </p:spTree>
  </p:cSld>
  <p:clrMapOvr>
    <a:masterClrMapping/>
  </p:clrMapOvr>
  <p:transition spd="slow">
    <p:cover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752982" y="3366658"/>
            <a:ext cx="8408992" cy="8229600"/>
          </a:xfrm>
          <a:custGeom>
            <a:avLst/>
            <a:gdLst/>
            <a:ahLst/>
            <a:cxnLst/>
            <a:rect r="r" b="b" t="t" l="l"/>
            <a:pathLst>
              <a:path h="8229600" w="8408992">
                <a:moveTo>
                  <a:pt x="0" y="0"/>
                </a:moveTo>
                <a:lnTo>
                  <a:pt x="8408992" y="0"/>
                </a:lnTo>
                <a:lnTo>
                  <a:pt x="8408992" y="8229600"/>
                </a:lnTo>
                <a:lnTo>
                  <a:pt x="0" y="8229600"/>
                </a:lnTo>
                <a:lnTo>
                  <a:pt x="0" y="0"/>
                </a:lnTo>
                <a:close/>
              </a:path>
            </a:pathLst>
          </a:custGeom>
          <a:blipFill>
            <a:blip r:embed="rId2"/>
            <a:stretch>
              <a:fillRect l="0" t="0" r="0" b="0"/>
            </a:stretch>
          </a:blipFill>
        </p:spPr>
      </p:sp>
      <p:sp>
        <p:nvSpPr>
          <p:cNvPr name="TextBox 3" id="3"/>
          <p:cNvSpPr txBox="true"/>
          <p:nvPr/>
        </p:nvSpPr>
        <p:spPr>
          <a:xfrm rot="0">
            <a:off x="927955" y="1095525"/>
            <a:ext cx="7769329" cy="1328269"/>
          </a:xfrm>
          <a:prstGeom prst="rect">
            <a:avLst/>
          </a:prstGeom>
        </p:spPr>
        <p:txBody>
          <a:bodyPr anchor="t" rtlCol="false" tIns="0" lIns="0" bIns="0" rIns="0">
            <a:spAutoFit/>
          </a:bodyPr>
          <a:lstStyle/>
          <a:p>
            <a:pPr algn="ctr">
              <a:lnSpc>
                <a:spcPts val="10856"/>
              </a:lnSpc>
            </a:pPr>
            <a:r>
              <a:rPr lang="en-US" sz="7754" b="true">
                <a:solidFill>
                  <a:srgbClr val="FFFFFF"/>
                </a:solidFill>
                <a:latin typeface="Open Sans 1 Bold"/>
                <a:ea typeface="Open Sans 1 Bold"/>
                <a:cs typeface="Open Sans 1 Bold"/>
                <a:sym typeface="Open Sans 1 Bold"/>
              </a:rPr>
              <a:t>INTRODUCCION</a:t>
            </a:r>
          </a:p>
        </p:txBody>
      </p:sp>
      <p:sp>
        <p:nvSpPr>
          <p:cNvPr name="TextBox 4" id="4"/>
          <p:cNvSpPr txBox="true"/>
          <p:nvPr/>
        </p:nvSpPr>
        <p:spPr>
          <a:xfrm rot="0">
            <a:off x="1047712" y="3561111"/>
            <a:ext cx="14909766" cy="5697189"/>
          </a:xfrm>
          <a:prstGeom prst="rect">
            <a:avLst/>
          </a:prstGeom>
        </p:spPr>
        <p:txBody>
          <a:bodyPr anchor="t" rtlCol="false" tIns="0" lIns="0" bIns="0" rIns="0">
            <a:spAutoFit/>
          </a:bodyPr>
          <a:lstStyle/>
          <a:p>
            <a:pPr algn="ctr">
              <a:lnSpc>
                <a:spcPts val="4121"/>
              </a:lnSpc>
            </a:pPr>
            <a:r>
              <a:rPr lang="en-US" sz="2943">
                <a:solidFill>
                  <a:srgbClr val="FFFFFF"/>
                </a:solidFill>
                <a:latin typeface="Open Sans 1"/>
                <a:ea typeface="Open Sans 1"/>
                <a:cs typeface="Open Sans 1"/>
                <a:sym typeface="Open Sans 1"/>
              </a:rPr>
              <a:t>Este repositorio documenta el desarrollo y los componentes de la Capa de Almacenamiento de un sistema IoT para el monitoreo de glucosa en sangre. El proyecto tiene como objetivo ofrecer un almacenamiento seguro y escalable de datos de glucosa capturados en tiempo real, facilitando el análisis y seguimiento médico a través de una base de datos centralizada.</a:t>
            </a:r>
          </a:p>
          <a:p>
            <a:pPr algn="ctr">
              <a:lnSpc>
                <a:spcPts val="4121"/>
              </a:lnSpc>
            </a:pPr>
            <a:r>
              <a:rPr lang="en-US" sz="2943">
                <a:solidFill>
                  <a:srgbClr val="FFFFFF"/>
                </a:solidFill>
                <a:latin typeface="Open Sans 1"/>
                <a:ea typeface="Open Sans 1"/>
                <a:cs typeface="Open Sans 1"/>
                <a:sym typeface="Open Sans 1"/>
              </a:rPr>
              <a:t>Actualmente, el sistema opera localmente, donde los datos recolectados se almacenan en una base de datos estática. Sin embargo, el proyecto está diseñado para actualizar estos datos en tiempo real una vez que el dispositivo IoT esté completamente operativo, utilizando Flask como backend para gestionar la comunicación con la base de datos.</a:t>
            </a:r>
          </a:p>
          <a:p>
            <a:pPr algn="ctr">
              <a:lnSpc>
                <a:spcPts val="4121"/>
              </a:lnSpc>
            </a:pPr>
          </a:p>
        </p:txBody>
      </p:sp>
    </p:spTree>
  </p:cSld>
  <p:clrMapOvr>
    <a:masterClrMapping/>
  </p:clrMapOvr>
  <p:transition spd="slow">
    <p:cover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09026" y="2982565"/>
            <a:ext cx="7794725" cy="8229600"/>
          </a:xfrm>
          <a:custGeom>
            <a:avLst/>
            <a:gdLst/>
            <a:ahLst/>
            <a:cxnLst/>
            <a:rect r="r" b="b" t="t" l="l"/>
            <a:pathLst>
              <a:path h="8229600" w="7794725">
                <a:moveTo>
                  <a:pt x="0" y="0"/>
                </a:moveTo>
                <a:lnTo>
                  <a:pt x="7794725" y="0"/>
                </a:lnTo>
                <a:lnTo>
                  <a:pt x="7794725" y="8229600"/>
                </a:lnTo>
                <a:lnTo>
                  <a:pt x="0" y="8229600"/>
                </a:lnTo>
                <a:lnTo>
                  <a:pt x="0" y="0"/>
                </a:lnTo>
                <a:close/>
              </a:path>
            </a:pathLst>
          </a:custGeom>
          <a:blipFill>
            <a:blip r:embed="rId2"/>
            <a:stretch>
              <a:fillRect l="0" t="0" r="0" b="0"/>
            </a:stretch>
          </a:blipFill>
        </p:spPr>
      </p:sp>
      <p:sp>
        <p:nvSpPr>
          <p:cNvPr name="TextBox 3" id="3"/>
          <p:cNvSpPr txBox="true"/>
          <p:nvPr/>
        </p:nvSpPr>
        <p:spPr>
          <a:xfrm rot="0">
            <a:off x="1279604" y="1283564"/>
            <a:ext cx="4931085" cy="1401240"/>
          </a:xfrm>
          <a:prstGeom prst="rect">
            <a:avLst/>
          </a:prstGeom>
        </p:spPr>
        <p:txBody>
          <a:bodyPr anchor="t" rtlCol="false" tIns="0" lIns="0" bIns="0" rIns="0">
            <a:spAutoFit/>
          </a:bodyPr>
          <a:lstStyle/>
          <a:p>
            <a:pPr algn="ctr">
              <a:lnSpc>
                <a:spcPts val="11529"/>
              </a:lnSpc>
            </a:pPr>
            <a:r>
              <a:rPr lang="en-US" sz="8235" b="true">
                <a:solidFill>
                  <a:srgbClr val="FFFFFF"/>
                </a:solidFill>
                <a:latin typeface="Open Sans 1 Bold"/>
                <a:ea typeface="Open Sans 1 Bold"/>
                <a:cs typeface="Open Sans 1 Bold"/>
                <a:sym typeface="Open Sans 1 Bold"/>
              </a:rPr>
              <a:t>OBJETIVO</a:t>
            </a:r>
          </a:p>
        </p:txBody>
      </p:sp>
      <p:sp>
        <p:nvSpPr>
          <p:cNvPr name="TextBox 4" id="4"/>
          <p:cNvSpPr txBox="true"/>
          <p:nvPr/>
        </p:nvSpPr>
        <p:spPr>
          <a:xfrm rot="0">
            <a:off x="1028700" y="3606558"/>
            <a:ext cx="13369796" cy="5651742"/>
          </a:xfrm>
          <a:prstGeom prst="rect">
            <a:avLst/>
          </a:prstGeom>
        </p:spPr>
        <p:txBody>
          <a:bodyPr anchor="t" rtlCol="false" tIns="0" lIns="0" bIns="0" rIns="0">
            <a:spAutoFit/>
          </a:bodyPr>
          <a:lstStyle/>
          <a:p>
            <a:pPr algn="ctr" marL="771458" indent="-385729" lvl="1">
              <a:lnSpc>
                <a:spcPts val="5002"/>
              </a:lnSpc>
              <a:buAutoNum type="arabicPeriod" startAt="1"/>
            </a:pPr>
            <a:r>
              <a:rPr lang="en-US" sz="3573">
                <a:solidFill>
                  <a:srgbClr val="FFFFFF"/>
                </a:solidFill>
                <a:latin typeface="Open Sans 1"/>
                <a:ea typeface="Open Sans 1"/>
                <a:cs typeface="Open Sans 1"/>
                <a:sym typeface="Open Sans 1"/>
              </a:rPr>
              <a:t>Almacenar lecturas de gl</a:t>
            </a:r>
            <a:r>
              <a:rPr lang="en-US" sz="3573">
                <a:solidFill>
                  <a:srgbClr val="FFFFFF"/>
                </a:solidFill>
                <a:latin typeface="Open Sans 1"/>
                <a:ea typeface="Open Sans 1"/>
                <a:cs typeface="Open Sans 1"/>
                <a:sym typeface="Open Sans 1"/>
              </a:rPr>
              <a:t>ucosa en tiempo real, provenientes de dispositivos IoT.</a:t>
            </a:r>
          </a:p>
          <a:p>
            <a:pPr algn="ctr" marL="771458" indent="-385729" lvl="1">
              <a:lnSpc>
                <a:spcPts val="5002"/>
              </a:lnSpc>
              <a:buAutoNum type="arabicPeriod" startAt="1"/>
            </a:pPr>
            <a:r>
              <a:rPr lang="en-US" sz="3573">
                <a:solidFill>
                  <a:srgbClr val="FFFFFF"/>
                </a:solidFill>
                <a:latin typeface="Open Sans 1"/>
                <a:ea typeface="Open Sans 1"/>
                <a:cs typeface="Open Sans 1"/>
                <a:sym typeface="Open Sans 1"/>
              </a:rPr>
              <a:t>  </a:t>
            </a:r>
            <a:r>
              <a:rPr lang="en-US" sz="3573">
                <a:solidFill>
                  <a:srgbClr val="FFFFFF"/>
                </a:solidFill>
                <a:latin typeface="Open Sans 1"/>
                <a:ea typeface="Open Sans 1"/>
                <a:cs typeface="Open Sans 1"/>
                <a:sym typeface="Open Sans 1"/>
              </a:rPr>
              <a:t>Gestionar la seguridad y acceso a los datos, garantizando que solo los usuarios autorizados puedan interactuar con la base de datos.</a:t>
            </a:r>
          </a:p>
          <a:p>
            <a:pPr algn="ctr" marL="771458" indent="-385729" lvl="1">
              <a:lnSpc>
                <a:spcPts val="5002"/>
              </a:lnSpc>
              <a:buAutoNum type="arabicPeriod" startAt="1"/>
            </a:pPr>
            <a:r>
              <a:rPr lang="en-US" sz="3573">
                <a:solidFill>
                  <a:srgbClr val="FFFFFF"/>
                </a:solidFill>
                <a:latin typeface="Open Sans 1"/>
                <a:ea typeface="Open Sans 1"/>
                <a:cs typeface="Open Sans 1"/>
                <a:sym typeface="Open Sans 1"/>
              </a:rPr>
              <a:t>     </a:t>
            </a:r>
            <a:r>
              <a:rPr lang="en-US" sz="3573">
                <a:solidFill>
                  <a:srgbClr val="FFFFFF"/>
                </a:solidFill>
                <a:latin typeface="Open Sans 1"/>
                <a:ea typeface="Open Sans 1"/>
                <a:cs typeface="Open Sans 1"/>
                <a:sym typeface="Open Sans 1"/>
              </a:rPr>
              <a:t>Facilitar el análisis de datos a través de herramientas de visualización y análisis que soporten una mejor comprensión de los patrones de glucosa.</a:t>
            </a:r>
          </a:p>
          <a:p>
            <a:pPr algn="ctr">
              <a:lnSpc>
                <a:spcPts val="5002"/>
              </a:lnSpc>
            </a:pPr>
          </a:p>
        </p:txBody>
      </p:sp>
    </p:spTree>
  </p:cSld>
  <p:clrMapOvr>
    <a:masterClrMapping/>
  </p:clrMapOvr>
  <p:transition spd="fast">
    <p:cover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55676" y="3032664"/>
            <a:ext cx="7735824" cy="8229600"/>
          </a:xfrm>
          <a:custGeom>
            <a:avLst/>
            <a:gdLst/>
            <a:ahLst/>
            <a:cxnLst/>
            <a:rect r="r" b="b" t="t" l="l"/>
            <a:pathLst>
              <a:path h="8229600" w="7735824">
                <a:moveTo>
                  <a:pt x="0" y="0"/>
                </a:moveTo>
                <a:lnTo>
                  <a:pt x="7735824" y="0"/>
                </a:lnTo>
                <a:lnTo>
                  <a:pt x="7735824" y="8229600"/>
                </a:lnTo>
                <a:lnTo>
                  <a:pt x="0" y="8229600"/>
                </a:lnTo>
                <a:lnTo>
                  <a:pt x="0" y="0"/>
                </a:lnTo>
                <a:close/>
              </a:path>
            </a:pathLst>
          </a:custGeom>
          <a:blipFill>
            <a:blip r:embed="rId2"/>
            <a:stretch>
              <a:fillRect l="0" t="0" r="0" b="0"/>
            </a:stretch>
          </a:blipFill>
        </p:spPr>
      </p:sp>
      <p:sp>
        <p:nvSpPr>
          <p:cNvPr name="TextBox 3" id="3"/>
          <p:cNvSpPr txBox="true"/>
          <p:nvPr/>
        </p:nvSpPr>
        <p:spPr>
          <a:xfrm rot="0">
            <a:off x="1104548" y="4404936"/>
            <a:ext cx="16154752" cy="4853364"/>
          </a:xfrm>
          <a:prstGeom prst="rect">
            <a:avLst/>
          </a:prstGeom>
        </p:spPr>
        <p:txBody>
          <a:bodyPr anchor="t" rtlCol="false" tIns="0" lIns="0" bIns="0" rIns="0">
            <a:spAutoFit/>
          </a:bodyPr>
          <a:lstStyle/>
          <a:p>
            <a:pPr algn="ctr">
              <a:lnSpc>
                <a:spcPts val="2776"/>
              </a:lnSpc>
              <a:spcBef>
                <a:spcPct val="0"/>
              </a:spcBef>
            </a:pPr>
          </a:p>
          <a:p>
            <a:pPr algn="ctr" marL="428239" indent="-214120" lvl="1">
              <a:lnSpc>
                <a:spcPts val="2776"/>
              </a:lnSpc>
              <a:buFont typeface="Arial"/>
              <a:buChar char="•"/>
            </a:pPr>
            <a:r>
              <a:rPr lang="en-US" b="true" sz="1983">
                <a:solidFill>
                  <a:srgbClr val="FFFFFF"/>
                </a:solidFill>
                <a:latin typeface="Inter Medium"/>
                <a:ea typeface="Inter Medium"/>
                <a:cs typeface="Inter Medium"/>
                <a:sym typeface="Inter Medium"/>
              </a:rPr>
              <a:t>ESTRUCTURA Y ORGANIZACIÓN DE DATOS: MYSQL PERMITE UNA ORGANIZACIÓN TABULAR DE LOS DATOS DE GLUCOSA, FACILITANDO LA ADMINISTRACIÓN DE INFORMACIÓN CRÍTICA DE SALUD EN UN ENTORNO CONTROLADO.</a:t>
            </a:r>
          </a:p>
          <a:p>
            <a:pPr algn="ctr" marL="428239" indent="-214120" lvl="1">
              <a:lnSpc>
                <a:spcPts val="2776"/>
              </a:lnSpc>
              <a:buFont typeface="Arial"/>
              <a:buChar char="•"/>
            </a:pPr>
            <a:r>
              <a:rPr lang="en-US" b="true" sz="1983">
                <a:solidFill>
                  <a:srgbClr val="FFFFFF"/>
                </a:solidFill>
                <a:latin typeface="Inter Medium"/>
                <a:ea typeface="Inter Medium"/>
                <a:cs typeface="Inter Medium"/>
                <a:sym typeface="Inter Medium"/>
              </a:rPr>
              <a:t>TRANSACCIONES SEGURAS (ACID): LAS TRANSACCIONES EN MYSQL GARANTIZAN QUE CADA OPERACIÓN DE GUARDADO O ACTUALIZACIÓN SEA SEGURA Y COMPLETA. ESTE CONTROL ES CRUCIAL PARA EL MONITOREO DE LA SALUD, DONDE LOS DATOS DEBEN SER PRECISOS Y CONFIABLES.</a:t>
            </a:r>
          </a:p>
          <a:p>
            <a:pPr algn="ctr" marL="428239" indent="-214120" lvl="1">
              <a:lnSpc>
                <a:spcPts val="2776"/>
              </a:lnSpc>
              <a:buFont typeface="Arial"/>
              <a:buChar char="•"/>
            </a:pPr>
            <a:r>
              <a:rPr lang="en-US" b="true" sz="1983">
                <a:solidFill>
                  <a:srgbClr val="FFFFFF"/>
                </a:solidFill>
                <a:latin typeface="Inter Medium"/>
                <a:ea typeface="Inter Medium"/>
                <a:cs typeface="Inter Medium"/>
                <a:sym typeface="Inter Medium"/>
              </a:rPr>
              <a:t>CONSISTENCIA Y RELACIONES ENTRE DATOS: LA BASE DE DATOS SQL PERMITE GESTIONAR RELACIONES COMPLEJAS ENTRE CONJUNTOS DE DATOS (P. EJ., NIVELES DE GLUCOSA, HORARIO, ACTIVIDAD FÍSICA), MIENTRAS QUE MANTIENE LA CONSISTENCIA Y FIABILIDAD DE LA INFORMACIÓN.</a:t>
            </a:r>
          </a:p>
          <a:p>
            <a:pPr algn="ctr" marL="428239" indent="-214120" lvl="1">
              <a:lnSpc>
                <a:spcPts val="2776"/>
              </a:lnSpc>
              <a:buFont typeface="Arial"/>
              <a:buChar char="•"/>
            </a:pPr>
            <a:r>
              <a:rPr lang="en-US" b="true" sz="1983">
                <a:solidFill>
                  <a:srgbClr val="FFFFFF"/>
                </a:solidFill>
                <a:latin typeface="Inter Medium"/>
                <a:ea typeface="Inter Medium"/>
                <a:cs typeface="Inter Medium"/>
                <a:sym typeface="Inter Medium"/>
              </a:rPr>
              <a:t>SEGURIDAD Y CONTROL DE ACCESO: MYSQL OFRECE UNA SEGURIDAD SÓLIDA Y UN CONTROL DE ACCESO DETALLADO, ADECUADO PARA MANEJAR INFORMACIÓN SENSIBLE DE LOS PACIENTES DE FORMA SEGURA Y CONFORME A ESTÁNDARES DE PRIVACIDAD.</a:t>
            </a:r>
          </a:p>
          <a:p>
            <a:pPr algn="ctr" marL="428239" indent="-214120" lvl="1">
              <a:lnSpc>
                <a:spcPts val="2776"/>
              </a:lnSpc>
              <a:buFont typeface="Arial"/>
              <a:buChar char="•"/>
            </a:pPr>
            <a:r>
              <a:rPr lang="en-US" b="true" sz="1983">
                <a:solidFill>
                  <a:srgbClr val="FFFFFF"/>
                </a:solidFill>
                <a:latin typeface="Inter Medium"/>
                <a:ea typeface="Inter Medium"/>
                <a:cs typeface="Inter Medium"/>
                <a:sym typeface="Inter Medium"/>
              </a:rPr>
              <a:t>RESPALDO Y RECUPERACIÓN: MYSQL FACILITA LA CREACIÓN DE BACKUPS PERIÓDICOS Y RECUPERACIÓN DE DATOS EN CASO DE ERRORES, ESENCIAL PARA UN SISTEMA IOT QUE MONITOREA DATOS DE SALUD.</a:t>
            </a:r>
          </a:p>
        </p:txBody>
      </p:sp>
      <p:sp>
        <p:nvSpPr>
          <p:cNvPr name="TextBox 4" id="4"/>
          <p:cNvSpPr txBox="true"/>
          <p:nvPr/>
        </p:nvSpPr>
        <p:spPr>
          <a:xfrm rot="0">
            <a:off x="1028700" y="857250"/>
            <a:ext cx="2537073"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1 Bold"/>
                <a:ea typeface="Open Sans 1 Bold"/>
                <a:cs typeface="Open Sans 1 Bold"/>
                <a:sym typeface="Open Sans 1 Bold"/>
              </a:rPr>
              <a:t>SQL </a:t>
            </a:r>
          </a:p>
        </p:txBody>
      </p:sp>
    </p:spTree>
  </p:cSld>
  <p:clrMapOvr>
    <a:masterClrMapping/>
  </p:clrMapOvr>
  <p:transition spd="slow">
    <p:cover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6837" r="0" b="-56837"/>
            </a:stretch>
          </a:blipFill>
        </p:spPr>
      </p:sp>
      <p:sp>
        <p:nvSpPr>
          <p:cNvPr name="Freeform 3" id="3"/>
          <p:cNvSpPr/>
          <p:nvPr/>
        </p:nvSpPr>
        <p:spPr>
          <a:xfrm flipH="false" flipV="false" rot="0">
            <a:off x="11710719" y="3416757"/>
            <a:ext cx="7691933" cy="8229600"/>
          </a:xfrm>
          <a:custGeom>
            <a:avLst/>
            <a:gdLst/>
            <a:ahLst/>
            <a:cxnLst/>
            <a:rect r="r" b="b" t="t" l="l"/>
            <a:pathLst>
              <a:path h="8229600" w="7691933">
                <a:moveTo>
                  <a:pt x="0" y="0"/>
                </a:moveTo>
                <a:lnTo>
                  <a:pt x="7691933" y="0"/>
                </a:lnTo>
                <a:lnTo>
                  <a:pt x="769193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1863119" y="3569157"/>
            <a:ext cx="7691933" cy="8229600"/>
          </a:xfrm>
          <a:custGeom>
            <a:avLst/>
            <a:gdLst/>
            <a:ahLst/>
            <a:cxnLst/>
            <a:rect r="r" b="b" t="t" l="l"/>
            <a:pathLst>
              <a:path h="8229600" w="7691933">
                <a:moveTo>
                  <a:pt x="0" y="0"/>
                </a:moveTo>
                <a:lnTo>
                  <a:pt x="7691933" y="0"/>
                </a:lnTo>
                <a:lnTo>
                  <a:pt x="769193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7755521" y="2364723"/>
            <a:ext cx="10142560" cy="6449682"/>
          </a:xfrm>
          <a:custGeom>
            <a:avLst/>
            <a:gdLst/>
            <a:ahLst/>
            <a:cxnLst/>
            <a:rect r="r" b="b" t="t" l="l"/>
            <a:pathLst>
              <a:path h="6449682" w="10142560">
                <a:moveTo>
                  <a:pt x="0" y="0"/>
                </a:moveTo>
                <a:lnTo>
                  <a:pt x="10142559" y="0"/>
                </a:lnTo>
                <a:lnTo>
                  <a:pt x="10142559" y="6449682"/>
                </a:lnTo>
                <a:lnTo>
                  <a:pt x="0" y="6449682"/>
                </a:lnTo>
                <a:lnTo>
                  <a:pt x="0" y="0"/>
                </a:lnTo>
                <a:close/>
              </a:path>
            </a:pathLst>
          </a:custGeom>
          <a:blipFill>
            <a:blip r:embed="rId4"/>
            <a:stretch>
              <a:fillRect l="0" t="0" r="-1481" b="0"/>
            </a:stretch>
          </a:blipFill>
        </p:spPr>
      </p:sp>
      <p:sp>
        <p:nvSpPr>
          <p:cNvPr name="TextBox 6" id="6"/>
          <p:cNvSpPr txBox="true"/>
          <p:nvPr/>
        </p:nvSpPr>
        <p:spPr>
          <a:xfrm rot="0">
            <a:off x="1398300" y="748650"/>
            <a:ext cx="13469380" cy="861601"/>
          </a:xfrm>
          <a:prstGeom prst="rect">
            <a:avLst/>
          </a:prstGeom>
        </p:spPr>
        <p:txBody>
          <a:bodyPr anchor="t" rtlCol="false" tIns="0" lIns="0" bIns="0" rIns="0">
            <a:spAutoFit/>
          </a:bodyPr>
          <a:lstStyle/>
          <a:p>
            <a:pPr algn="ctr">
              <a:lnSpc>
                <a:spcPts val="7075"/>
              </a:lnSpc>
            </a:pPr>
            <a:r>
              <a:rPr lang="en-US" sz="5053" b="true">
                <a:solidFill>
                  <a:srgbClr val="FFFFFF"/>
                </a:solidFill>
                <a:latin typeface="Open Sans 1 Bold"/>
                <a:ea typeface="Open Sans 1 Bold"/>
                <a:cs typeface="Open Sans 1 Bold"/>
                <a:sym typeface="Open Sans 1 Bold"/>
              </a:rPr>
              <a:t>Comparativa SQL (MySQL) vs. NoSQL</a:t>
            </a:r>
          </a:p>
        </p:txBody>
      </p:sp>
      <p:sp>
        <p:nvSpPr>
          <p:cNvPr name="TextBox 7" id="7"/>
          <p:cNvSpPr txBox="true"/>
          <p:nvPr/>
        </p:nvSpPr>
        <p:spPr>
          <a:xfrm rot="0">
            <a:off x="628300" y="2307573"/>
            <a:ext cx="6850021" cy="3713863"/>
          </a:xfrm>
          <a:prstGeom prst="rect">
            <a:avLst/>
          </a:prstGeom>
        </p:spPr>
        <p:txBody>
          <a:bodyPr anchor="t" rtlCol="false" tIns="0" lIns="0" bIns="0" rIns="0">
            <a:spAutoFit/>
          </a:bodyPr>
          <a:lstStyle/>
          <a:p>
            <a:pPr algn="ctr">
              <a:lnSpc>
                <a:spcPts val="3664"/>
              </a:lnSpc>
            </a:pPr>
            <a:r>
              <a:rPr lang="en-US" sz="2617">
                <a:solidFill>
                  <a:srgbClr val="FFFFFF"/>
                </a:solidFill>
                <a:latin typeface="Open Sans 1"/>
                <a:ea typeface="Open Sans 1"/>
                <a:cs typeface="Open Sans 1"/>
                <a:sym typeface="Open Sans 1"/>
              </a:rPr>
              <a:t>Las bases de datos NoSQL son sistemas de gestión de bases de datos que permiten el almacenamiento y la consulta de datos sin utilizar la estructura tabular tradicional de las bases de datos relacionales. A continuación, se presentan algunos ejemplos de bases de datos NoSQL junto con sus fundamentos y características.</a:t>
            </a:r>
          </a:p>
        </p:txBody>
      </p:sp>
      <p:grpSp>
        <p:nvGrpSpPr>
          <p:cNvPr name="Group 8" id="8"/>
          <p:cNvGrpSpPr/>
          <p:nvPr/>
        </p:nvGrpSpPr>
        <p:grpSpPr>
          <a:xfrm rot="0">
            <a:off x="1154385" y="7518538"/>
            <a:ext cx="5520928" cy="2122257"/>
            <a:chOff x="0" y="0"/>
            <a:chExt cx="7361238" cy="2829677"/>
          </a:xfrm>
        </p:grpSpPr>
        <p:sp>
          <p:nvSpPr>
            <p:cNvPr name="TextBox 9" id="9"/>
            <p:cNvSpPr txBox="true"/>
            <p:nvPr/>
          </p:nvSpPr>
          <p:spPr>
            <a:xfrm rot="0">
              <a:off x="0" y="-28575"/>
              <a:ext cx="7361238" cy="758603"/>
            </a:xfrm>
            <a:prstGeom prst="rect">
              <a:avLst/>
            </a:prstGeom>
          </p:spPr>
          <p:txBody>
            <a:bodyPr anchor="t" rtlCol="false" tIns="0" lIns="0" bIns="0" rIns="0">
              <a:spAutoFit/>
            </a:bodyPr>
            <a:lstStyle/>
            <a:p>
              <a:pPr algn="l" marL="365746" indent="-182873" lvl="1">
                <a:lnSpc>
                  <a:spcPts val="2371"/>
                </a:lnSpc>
                <a:spcBef>
                  <a:spcPct val="0"/>
                </a:spcBef>
                <a:buFont typeface="Arial"/>
                <a:buChar char="•"/>
              </a:pPr>
              <a:r>
                <a:rPr lang="en-US" b="true" sz="1694">
                  <a:solidFill>
                    <a:srgbClr val="68B4BB"/>
                  </a:solidFill>
                  <a:latin typeface="Inter Medium"/>
                  <a:ea typeface="Inter Medium"/>
                  <a:cs typeface="Inter Medium"/>
                  <a:sym typeface="Inter Medium"/>
                </a:rPr>
                <a:t>MONGODB</a:t>
              </a:r>
            </a:p>
            <a:p>
              <a:pPr algn="l">
                <a:lnSpc>
                  <a:spcPts val="2371"/>
                </a:lnSpc>
                <a:spcBef>
                  <a:spcPct val="0"/>
                </a:spcBef>
              </a:pPr>
              <a:r>
                <a:rPr lang="en-US" b="true" sz="1694">
                  <a:solidFill>
                    <a:srgbClr val="68B4BB"/>
                  </a:solidFill>
                  <a:latin typeface="Inter Medium"/>
                  <a:ea typeface="Inter Medium"/>
                  <a:cs typeface="Inter Medium"/>
                  <a:sym typeface="Inter Medium"/>
                </a:rPr>
                <a:t>TIPO: BASE DE DATOS ORIENTADA A DOCUMENTOS.</a:t>
              </a:r>
            </a:p>
          </p:txBody>
        </p:sp>
        <p:sp>
          <p:nvSpPr>
            <p:cNvPr name="TextBox 10" id="10"/>
            <p:cNvSpPr txBox="true"/>
            <p:nvPr/>
          </p:nvSpPr>
          <p:spPr>
            <a:xfrm rot="0">
              <a:off x="0" y="1023949"/>
              <a:ext cx="6961584" cy="758401"/>
            </a:xfrm>
            <a:prstGeom prst="rect">
              <a:avLst/>
            </a:prstGeom>
          </p:spPr>
          <p:txBody>
            <a:bodyPr anchor="t" rtlCol="false" tIns="0" lIns="0" bIns="0" rIns="0">
              <a:spAutoFit/>
            </a:bodyPr>
            <a:lstStyle/>
            <a:p>
              <a:pPr algn="l" marL="367032" indent="-183516" lvl="1">
                <a:lnSpc>
                  <a:spcPts val="2380"/>
                </a:lnSpc>
                <a:spcBef>
                  <a:spcPct val="0"/>
                </a:spcBef>
                <a:buFont typeface="Arial"/>
                <a:buChar char="•"/>
              </a:pPr>
              <a:r>
                <a:rPr lang="en-US" b="true" sz="1700">
                  <a:solidFill>
                    <a:srgbClr val="9FC4D7"/>
                  </a:solidFill>
                  <a:latin typeface="Inter Medium"/>
                  <a:ea typeface="Inter Medium"/>
                  <a:cs typeface="Inter Medium"/>
                  <a:sym typeface="Inter Medium"/>
                </a:rPr>
                <a:t>CASSANDRA</a:t>
              </a:r>
            </a:p>
            <a:p>
              <a:pPr algn="l">
                <a:lnSpc>
                  <a:spcPts val="2380"/>
                </a:lnSpc>
                <a:spcBef>
                  <a:spcPct val="0"/>
                </a:spcBef>
              </a:pPr>
              <a:r>
                <a:rPr lang="en-US" b="true" sz="1700">
                  <a:solidFill>
                    <a:srgbClr val="9FC4D7"/>
                  </a:solidFill>
                  <a:latin typeface="Inter Medium"/>
                  <a:ea typeface="Inter Medium"/>
                  <a:cs typeface="Inter Medium"/>
                  <a:sym typeface="Inter Medium"/>
                </a:rPr>
                <a:t>TIPO: BASE DE DATOS ORIENTADA A COLUMNAS.</a:t>
              </a:r>
            </a:p>
          </p:txBody>
        </p:sp>
        <p:sp>
          <p:nvSpPr>
            <p:cNvPr name="TextBox 11" id="11"/>
            <p:cNvSpPr txBox="true"/>
            <p:nvPr/>
          </p:nvSpPr>
          <p:spPr>
            <a:xfrm rot="0">
              <a:off x="0" y="2071275"/>
              <a:ext cx="5325666" cy="758401"/>
            </a:xfrm>
            <a:prstGeom prst="rect">
              <a:avLst/>
            </a:prstGeom>
          </p:spPr>
          <p:txBody>
            <a:bodyPr anchor="t" rtlCol="false" tIns="0" lIns="0" bIns="0" rIns="0">
              <a:spAutoFit/>
            </a:bodyPr>
            <a:lstStyle/>
            <a:p>
              <a:pPr algn="l" marL="367032" indent="-183516" lvl="1">
                <a:lnSpc>
                  <a:spcPts val="2380"/>
                </a:lnSpc>
                <a:spcBef>
                  <a:spcPct val="0"/>
                </a:spcBef>
                <a:buFont typeface="Arial"/>
                <a:buChar char="•"/>
              </a:pPr>
              <a:r>
                <a:rPr lang="en-US" b="true" sz="1700">
                  <a:solidFill>
                    <a:srgbClr val="9FC4D7"/>
                  </a:solidFill>
                  <a:latin typeface="Inter Medium"/>
                  <a:ea typeface="Inter Medium"/>
                  <a:cs typeface="Inter Medium"/>
                  <a:sym typeface="Inter Medium"/>
                </a:rPr>
                <a:t>DYNAMODB</a:t>
              </a:r>
            </a:p>
            <a:p>
              <a:pPr algn="l">
                <a:lnSpc>
                  <a:spcPts val="2380"/>
                </a:lnSpc>
                <a:spcBef>
                  <a:spcPct val="0"/>
                </a:spcBef>
              </a:pPr>
              <a:r>
                <a:rPr lang="en-US" b="true" sz="1700">
                  <a:solidFill>
                    <a:srgbClr val="9FC4D7"/>
                  </a:solidFill>
                  <a:latin typeface="Inter Medium"/>
                  <a:ea typeface="Inter Medium"/>
                  <a:cs typeface="Inter Medium"/>
                  <a:sym typeface="Inter Medium"/>
                </a:rPr>
                <a:t>TIPO: BASE DE DATOS CLAVE-VALOR</a:t>
              </a:r>
              <a:r>
                <a:rPr lang="en-US" b="true" sz="1700">
                  <a:solidFill>
                    <a:srgbClr val="FFFFFF"/>
                  </a:solidFill>
                  <a:latin typeface="Inter Medium"/>
                  <a:ea typeface="Inter Medium"/>
                  <a:cs typeface="Inter Medium"/>
                  <a:sym typeface="Inter Medium"/>
                </a:rPr>
                <a:t>.</a:t>
              </a:r>
            </a:p>
          </p:txBody>
        </p:sp>
      </p:grpSp>
      <p:sp>
        <p:nvSpPr>
          <p:cNvPr name="TextBox 12" id="12"/>
          <p:cNvSpPr txBox="true"/>
          <p:nvPr/>
        </p:nvSpPr>
        <p:spPr>
          <a:xfrm rot="0">
            <a:off x="1028700" y="6716761"/>
            <a:ext cx="5772299" cy="431798"/>
          </a:xfrm>
          <a:prstGeom prst="rect">
            <a:avLst/>
          </a:prstGeom>
        </p:spPr>
        <p:txBody>
          <a:bodyPr anchor="t" rtlCol="false" tIns="0" lIns="0" bIns="0" rIns="0">
            <a:spAutoFit/>
          </a:bodyPr>
          <a:lstStyle/>
          <a:p>
            <a:pPr algn="ctr">
              <a:lnSpc>
                <a:spcPts val="3500"/>
              </a:lnSpc>
            </a:pPr>
            <a:r>
              <a:rPr lang="en-US" sz="2500" b="true">
                <a:solidFill>
                  <a:srgbClr val="68B4BB"/>
                </a:solidFill>
                <a:latin typeface="Open Sans 1 Bold"/>
                <a:ea typeface="Open Sans 1 Bold"/>
                <a:cs typeface="Open Sans 1 Bold"/>
                <a:sym typeface="Open Sans 1 Bold"/>
              </a:rPr>
              <a:t>EJEMPLOS DE BASE DE DATOS NOSQL</a:t>
            </a:r>
          </a:p>
        </p:txBody>
      </p:sp>
    </p:spTree>
  </p:cSld>
  <p:clrMapOvr>
    <a:masterClrMapping/>
  </p:clrMapOvr>
  <p:transition spd="slow">
    <p:cover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0351" y="5076825"/>
            <a:ext cx="17085405" cy="4556314"/>
          </a:xfrm>
          <a:prstGeom prst="rect">
            <a:avLst/>
          </a:prstGeom>
        </p:spPr>
        <p:txBody>
          <a:bodyPr anchor="t" rtlCol="false" tIns="0" lIns="0" bIns="0" rIns="0">
            <a:spAutoFit/>
          </a:bodyPr>
          <a:lstStyle/>
          <a:p>
            <a:pPr algn="ctr">
              <a:lnSpc>
                <a:spcPts val="4539"/>
              </a:lnSpc>
            </a:pPr>
            <a:r>
              <a:rPr lang="en-US" sz="3242">
                <a:solidFill>
                  <a:srgbClr val="FFFFFF"/>
                </a:solidFill>
                <a:latin typeface="Open Sans 1"/>
                <a:ea typeface="Open Sans 1"/>
                <a:cs typeface="Open Sans 1"/>
                <a:sym typeface="Open Sans 1"/>
              </a:rPr>
              <a:t>La capa de almacenamiento en este proyecto IoT está diseñada para gestionar y almacenar grandes volúmenes de datos de forma eficiente y escalable. Utiliza  de datos SQL (MySQL) Los datos de glucosa recolectados por el dispositivo IoT se envían a una API creada con Flask, que canaliza la información hacia las bases de datos. MySQL asegura la integridad de datos estructurados. </a:t>
            </a:r>
          </a:p>
          <a:p>
            <a:pPr algn="ctr">
              <a:lnSpc>
                <a:spcPts val="4539"/>
              </a:lnSpc>
            </a:pPr>
            <a:r>
              <a:rPr lang="en-US" sz="3242">
                <a:solidFill>
                  <a:srgbClr val="FFFFFF"/>
                </a:solidFill>
                <a:latin typeface="Open Sans 1"/>
                <a:ea typeface="Open Sans 1"/>
                <a:cs typeface="Open Sans 1"/>
                <a:sym typeface="Open Sans 1"/>
              </a:rPr>
              <a:t>Para asegurar la continuidad y escalabilidad, se implementan contenedores Docker y se configura el sistema para optimizar consultas y particionar datos, facilitando un rendimiento estable a medida que el sistema se expande.</a:t>
            </a:r>
          </a:p>
        </p:txBody>
      </p:sp>
      <p:sp>
        <p:nvSpPr>
          <p:cNvPr name="Freeform 3" id="3"/>
          <p:cNvSpPr/>
          <p:nvPr/>
        </p:nvSpPr>
        <p:spPr>
          <a:xfrm flipH="false" flipV="true" rot="0">
            <a:off x="13329498" y="-2493645"/>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grpSp>
        <p:nvGrpSpPr>
          <p:cNvPr name="Group 4" id="4"/>
          <p:cNvGrpSpPr/>
          <p:nvPr/>
        </p:nvGrpSpPr>
        <p:grpSpPr>
          <a:xfrm rot="5471015">
            <a:off x="8317147" y="3265208"/>
            <a:ext cx="1653705" cy="1171499"/>
            <a:chOff x="0" y="0"/>
            <a:chExt cx="435544" cy="308543"/>
          </a:xfrm>
        </p:grpSpPr>
        <p:sp>
          <p:nvSpPr>
            <p:cNvPr name="Freeform 5" id="5"/>
            <p:cNvSpPr/>
            <p:nvPr/>
          </p:nvSpPr>
          <p:spPr>
            <a:xfrm flipH="false" flipV="false" rot="0">
              <a:off x="0" y="0"/>
              <a:ext cx="435544" cy="308543"/>
            </a:xfrm>
            <a:custGeom>
              <a:avLst/>
              <a:gdLst/>
              <a:ahLst/>
              <a:cxnLst/>
              <a:rect r="r" b="b" t="t" l="l"/>
              <a:pathLst>
                <a:path h="308543" w="435544">
                  <a:moveTo>
                    <a:pt x="0" y="0"/>
                  </a:moveTo>
                  <a:lnTo>
                    <a:pt x="232344" y="0"/>
                  </a:lnTo>
                  <a:lnTo>
                    <a:pt x="435544" y="154271"/>
                  </a:lnTo>
                  <a:lnTo>
                    <a:pt x="232344" y="308543"/>
                  </a:lnTo>
                  <a:lnTo>
                    <a:pt x="0" y="308543"/>
                  </a:lnTo>
                  <a:lnTo>
                    <a:pt x="203200" y="154271"/>
                  </a:lnTo>
                  <a:lnTo>
                    <a:pt x="0" y="0"/>
                  </a:lnTo>
                  <a:close/>
                </a:path>
              </a:pathLst>
            </a:custGeom>
            <a:solidFill>
              <a:srgbClr val="9E392B"/>
            </a:solidFill>
          </p:spPr>
        </p:sp>
        <p:sp>
          <p:nvSpPr>
            <p:cNvPr name="TextBox 6" id="6"/>
            <p:cNvSpPr txBox="true"/>
            <p:nvPr/>
          </p:nvSpPr>
          <p:spPr>
            <a:xfrm>
              <a:off x="177800" y="-38100"/>
              <a:ext cx="181544" cy="346643"/>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1961121" y="161925"/>
            <a:ext cx="14793948" cy="2396490"/>
          </a:xfrm>
          <a:prstGeom prst="rect">
            <a:avLst/>
          </a:prstGeom>
        </p:spPr>
        <p:txBody>
          <a:bodyPr anchor="t" rtlCol="false" tIns="0" lIns="0" bIns="0" rIns="0">
            <a:spAutoFit/>
          </a:bodyPr>
          <a:lstStyle/>
          <a:p>
            <a:pPr algn="ctr">
              <a:lnSpc>
                <a:spcPts val="9660"/>
              </a:lnSpc>
            </a:pPr>
            <a:r>
              <a:rPr lang="en-US" sz="6900" b="true">
                <a:solidFill>
                  <a:srgbClr val="FFFFFF"/>
                </a:solidFill>
                <a:latin typeface="Open Sans 1 Bold"/>
                <a:ea typeface="Open Sans 1 Bold"/>
                <a:cs typeface="Open Sans 1 Bold"/>
                <a:sym typeface="Open Sans 1 Bold"/>
              </a:rPr>
              <a:t> Arquitectura de la Capa de Almacenamiento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16940" y="4201643"/>
            <a:ext cx="7794725" cy="8229600"/>
          </a:xfrm>
          <a:custGeom>
            <a:avLst/>
            <a:gdLst/>
            <a:ahLst/>
            <a:cxnLst/>
            <a:rect r="r" b="b" t="t" l="l"/>
            <a:pathLst>
              <a:path h="8229600" w="7794725">
                <a:moveTo>
                  <a:pt x="0" y="0"/>
                </a:moveTo>
                <a:lnTo>
                  <a:pt x="7794725" y="0"/>
                </a:lnTo>
                <a:lnTo>
                  <a:pt x="779472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3858748" y="2766763"/>
            <a:ext cx="10570504" cy="7007469"/>
          </a:xfrm>
          <a:custGeom>
            <a:avLst/>
            <a:gdLst/>
            <a:ahLst/>
            <a:cxnLst/>
            <a:rect r="r" b="b" t="t" l="l"/>
            <a:pathLst>
              <a:path h="7007469" w="10570504">
                <a:moveTo>
                  <a:pt x="0" y="0"/>
                </a:moveTo>
                <a:lnTo>
                  <a:pt x="10570504" y="0"/>
                </a:lnTo>
                <a:lnTo>
                  <a:pt x="10570504" y="7007469"/>
                </a:lnTo>
                <a:lnTo>
                  <a:pt x="0" y="7007469"/>
                </a:lnTo>
                <a:lnTo>
                  <a:pt x="0" y="0"/>
                </a:lnTo>
                <a:close/>
              </a:path>
            </a:pathLst>
          </a:custGeom>
          <a:blipFill>
            <a:blip r:embed="rId3">
              <a:alphaModFix amt="81000"/>
            </a:blip>
            <a:stretch>
              <a:fillRect l="0" t="-1760" r="0" b="-1760"/>
            </a:stretch>
          </a:blipFill>
        </p:spPr>
      </p:sp>
      <p:sp>
        <p:nvSpPr>
          <p:cNvPr name="TextBox 4" id="4"/>
          <p:cNvSpPr txBox="true"/>
          <p:nvPr/>
        </p:nvSpPr>
        <p:spPr>
          <a:xfrm rot="0">
            <a:off x="1419360" y="885825"/>
            <a:ext cx="15449280" cy="1307832"/>
          </a:xfrm>
          <a:prstGeom prst="rect">
            <a:avLst/>
          </a:prstGeom>
        </p:spPr>
        <p:txBody>
          <a:bodyPr anchor="t" rtlCol="false" tIns="0" lIns="0" bIns="0" rIns="0">
            <a:spAutoFit/>
          </a:bodyPr>
          <a:lstStyle/>
          <a:p>
            <a:pPr algn="ctr">
              <a:lnSpc>
                <a:spcPts val="10755"/>
              </a:lnSpc>
            </a:pPr>
            <a:r>
              <a:rPr lang="en-US" sz="7682" b="true">
                <a:solidFill>
                  <a:srgbClr val="FFFFFF"/>
                </a:solidFill>
                <a:latin typeface="Open Sans 1 Bold"/>
                <a:ea typeface="Open Sans 1 Bold"/>
                <a:cs typeface="Open Sans 1 Bold"/>
                <a:sym typeface="Open Sans 1 Bold"/>
              </a:rPr>
              <a:t>ESQUEMA UTILIZADO</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45307" y="4986529"/>
            <a:ext cx="12031579" cy="8229600"/>
          </a:xfrm>
          <a:custGeom>
            <a:avLst/>
            <a:gdLst/>
            <a:ahLst/>
            <a:cxnLst/>
            <a:rect r="r" b="b" t="t" l="l"/>
            <a:pathLst>
              <a:path h="8229600" w="12031579">
                <a:moveTo>
                  <a:pt x="0" y="0"/>
                </a:moveTo>
                <a:lnTo>
                  <a:pt x="12031579" y="0"/>
                </a:lnTo>
                <a:lnTo>
                  <a:pt x="12031579"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4061571"/>
            <a:ext cx="16906940" cy="2921187"/>
          </a:xfrm>
          <a:prstGeom prst="rect">
            <a:avLst/>
          </a:prstGeom>
        </p:spPr>
        <p:txBody>
          <a:bodyPr anchor="t" rtlCol="false" tIns="0" lIns="0" bIns="0" rIns="0">
            <a:spAutoFit/>
          </a:bodyPr>
          <a:lstStyle/>
          <a:p>
            <a:pPr algn="ctr">
              <a:lnSpc>
                <a:spcPts val="3856"/>
              </a:lnSpc>
              <a:spcBef>
                <a:spcPct val="0"/>
              </a:spcBef>
            </a:pPr>
            <a:r>
              <a:rPr lang="en-US" b="true" sz="2754">
                <a:solidFill>
                  <a:srgbClr val="FFFFFF"/>
                </a:solidFill>
                <a:latin typeface="Inter Medium"/>
                <a:ea typeface="Inter Medium"/>
                <a:cs typeface="Inter Medium"/>
                <a:sym typeface="Inter Medium"/>
              </a:rPr>
              <a:t>PARA NUESTRO SISTEMA DE MONITOREO DE GLUCOSA IOT, HEMOS DECIDIDO UTILIZAR MYSQL, UNA BASE DE DATOS SQL DE CÓDIGO ABIERTO. LA ELECCIÓN DE MYSQL SE BASA EN SU COMPATIBILIDAD CON MÚLTIPLES ENTORNOS, SU FACILIDAD DE USO Y SU CAPACIDAD PARA MANEJAR UNA VARIEDAD DE CARGAS DE TRABAJO. MYSQL ES UNA OPCIÓN SÓLIDA PARA GARANTIZAR LA INTEGRIDAD Y EFICIENCIA EN LA GESTIÓN DE DATOS EN TIEMPO REAL, ESPECIALMENTE EN APLICACIONES DE SALUD COMO ESTE MEDIDOR DE GLUCOSA TIPO PULSERA.</a:t>
            </a:r>
          </a:p>
        </p:txBody>
      </p:sp>
      <p:sp>
        <p:nvSpPr>
          <p:cNvPr name="TextBox 4" id="4"/>
          <p:cNvSpPr txBox="true"/>
          <p:nvPr/>
        </p:nvSpPr>
        <p:spPr>
          <a:xfrm rot="0">
            <a:off x="-5131289" y="904875"/>
            <a:ext cx="16953192" cy="1140227"/>
          </a:xfrm>
          <a:prstGeom prst="rect">
            <a:avLst/>
          </a:prstGeom>
        </p:spPr>
        <p:txBody>
          <a:bodyPr anchor="t" rtlCol="false" tIns="0" lIns="0" bIns="0" rIns="0">
            <a:spAutoFit/>
          </a:bodyPr>
          <a:lstStyle/>
          <a:p>
            <a:pPr algn="ctr">
              <a:lnSpc>
                <a:spcPts val="9383"/>
              </a:lnSpc>
            </a:pPr>
            <a:r>
              <a:rPr lang="en-US" sz="6702" b="true">
                <a:solidFill>
                  <a:srgbClr val="FFFFFF"/>
                </a:solidFill>
                <a:latin typeface="Open Sans 1 Bold"/>
                <a:ea typeface="Open Sans 1 Bold"/>
                <a:cs typeface="Open Sans 1 Bold"/>
                <a:sym typeface="Open Sans 1 Bold"/>
              </a:rPr>
              <a:t>Conclusion </a:t>
            </a:r>
          </a:p>
        </p:txBody>
      </p:sp>
      <p:sp>
        <p:nvSpPr>
          <p:cNvPr name="TextBox 5" id="5"/>
          <p:cNvSpPr txBox="true"/>
          <p:nvPr/>
        </p:nvSpPr>
        <p:spPr>
          <a:xfrm rot="0">
            <a:off x="1028700" y="2698462"/>
            <a:ext cx="5305574"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1 Bold"/>
                <a:ea typeface="Open Sans 1 Bold"/>
                <a:cs typeface="Open Sans 1 Bold"/>
                <a:sym typeface="Open Sans 1 Bold"/>
              </a:rPr>
              <a:t>Elección: MySQL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980565" y="3092275"/>
            <a:ext cx="7691933" cy="8229600"/>
          </a:xfrm>
          <a:custGeom>
            <a:avLst/>
            <a:gdLst/>
            <a:ahLst/>
            <a:cxnLst/>
            <a:rect r="r" b="b" t="t" l="l"/>
            <a:pathLst>
              <a:path h="8229600" w="7691933">
                <a:moveTo>
                  <a:pt x="0" y="0"/>
                </a:moveTo>
                <a:lnTo>
                  <a:pt x="7691932" y="0"/>
                </a:lnTo>
                <a:lnTo>
                  <a:pt x="7691932"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2677160"/>
            <a:ext cx="17062190" cy="6581140"/>
          </a:xfrm>
          <a:prstGeom prst="rect">
            <a:avLst/>
          </a:prstGeom>
        </p:spPr>
        <p:txBody>
          <a:bodyPr anchor="t" rtlCol="false" tIns="0" lIns="0" bIns="0" rIns="0">
            <a:spAutoFit/>
          </a:bodyPr>
          <a:lstStyle/>
          <a:p>
            <a:pPr algn="ctr">
              <a:lnSpc>
                <a:spcPts val="4759"/>
              </a:lnSpc>
            </a:pPr>
          </a:p>
          <a:p>
            <a:pPr algn="ctr" marL="734059" indent="-367030" lvl="1">
              <a:lnSpc>
                <a:spcPts val="4759"/>
              </a:lnSpc>
              <a:buFont typeface="Arial"/>
              <a:buChar char="•"/>
            </a:pPr>
            <a:r>
              <a:rPr lang="en-US" sz="3399">
                <a:solidFill>
                  <a:srgbClr val="FFFFFF"/>
                </a:solidFill>
                <a:latin typeface="Open Sans 1"/>
                <a:ea typeface="Open Sans 1"/>
                <a:cs typeface="Open Sans 1"/>
                <a:sym typeface="Open Sans 1"/>
              </a:rPr>
              <a:t>Desarrollar un sistema IoT que permita medir y monitorear de forma continua los niveles de glucosa en pacientes diabéticos, proporcionando información en tiempo real.</a:t>
            </a:r>
          </a:p>
          <a:p>
            <a:pPr algn="ctr" marL="734059" indent="-367030" lvl="1">
              <a:lnSpc>
                <a:spcPts val="4759"/>
              </a:lnSpc>
              <a:buFont typeface="Arial"/>
              <a:buChar char="•"/>
            </a:pPr>
            <a:r>
              <a:rPr lang="en-US" sz="3399">
                <a:solidFill>
                  <a:srgbClr val="FFFFFF"/>
                </a:solidFill>
                <a:latin typeface="Open Sans 1"/>
                <a:ea typeface="Open Sans 1"/>
                <a:cs typeface="Open Sans 1"/>
                <a:sym typeface="Open Sans 1"/>
              </a:rPr>
              <a:t>Facilitar la toma de decisiones médicas mediante el acceso a datos históricos de glucosa, asegurando un monitoreo constante de la salud del paciente.</a:t>
            </a:r>
          </a:p>
          <a:p>
            <a:pPr algn="ctr" marL="734059" indent="-367030" lvl="1">
              <a:lnSpc>
                <a:spcPts val="4759"/>
              </a:lnSpc>
              <a:buFont typeface="Arial"/>
              <a:buChar char="•"/>
            </a:pPr>
            <a:r>
              <a:rPr lang="en-US" sz="3399">
                <a:solidFill>
                  <a:srgbClr val="FFFFFF"/>
                </a:solidFill>
                <a:latin typeface="Open Sans 1"/>
                <a:ea typeface="Open Sans 1"/>
                <a:cs typeface="Open Sans 1"/>
                <a:sym typeface="Open Sans 1"/>
              </a:rPr>
              <a:t>Integrar sensores de glucosa con plataformas de almacenamiento y procesamiento en la nube, garantizando la seguridad y privacidad de los datos.</a:t>
            </a:r>
          </a:p>
          <a:p>
            <a:pPr algn="ctr" marL="734059" indent="-367030" lvl="1">
              <a:lnSpc>
                <a:spcPts val="4759"/>
              </a:lnSpc>
              <a:buFont typeface="Arial"/>
              <a:buChar char="•"/>
            </a:pPr>
            <a:r>
              <a:rPr lang="en-US" sz="3399">
                <a:solidFill>
                  <a:srgbClr val="FFFFFF"/>
                </a:solidFill>
                <a:latin typeface="Open Sans 1"/>
                <a:ea typeface="Open Sans 1"/>
                <a:cs typeface="Open Sans 1"/>
                <a:sym typeface="Open Sans 1"/>
              </a:rPr>
              <a:t>Capturar y enviar datos en tiempo real a una interfaz accesible desde dispositivos móviles y web para los pacientes y profesionales de salud.</a:t>
            </a:r>
          </a:p>
          <a:p>
            <a:pPr algn="ctr">
              <a:lnSpc>
                <a:spcPts val="4759"/>
              </a:lnSpc>
            </a:pPr>
          </a:p>
        </p:txBody>
      </p:sp>
      <p:sp>
        <p:nvSpPr>
          <p:cNvPr name="TextBox 4" id="4"/>
          <p:cNvSpPr txBox="true"/>
          <p:nvPr/>
        </p:nvSpPr>
        <p:spPr>
          <a:xfrm rot="0">
            <a:off x="862809" y="747946"/>
            <a:ext cx="6152108"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1 Bold"/>
                <a:ea typeface="Open Sans 1 Bold"/>
                <a:cs typeface="Open Sans 1 Bold"/>
                <a:sym typeface="Open Sans 1 Bold"/>
              </a:rPr>
              <a:t>OBJETIVOS</a:t>
            </a:r>
          </a:p>
        </p:txBody>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74368" y="626085"/>
            <a:ext cx="3919894"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nvGrpSpPr>
          <p:cNvPr name="Group 3" id="3"/>
          <p:cNvGrpSpPr/>
          <p:nvPr/>
        </p:nvGrpSpPr>
        <p:grpSpPr>
          <a:xfrm rot="0">
            <a:off x="582629" y="489155"/>
            <a:ext cx="16983867" cy="9083937"/>
            <a:chOff x="0" y="0"/>
            <a:chExt cx="22645156" cy="12111916"/>
          </a:xfrm>
        </p:grpSpPr>
        <p:grpSp>
          <p:nvGrpSpPr>
            <p:cNvPr name="Group 4" id="4"/>
            <p:cNvGrpSpPr/>
            <p:nvPr/>
          </p:nvGrpSpPr>
          <p:grpSpPr>
            <a:xfrm rot="0">
              <a:off x="664909" y="0"/>
              <a:ext cx="6008010" cy="912939"/>
              <a:chOff x="0" y="0"/>
              <a:chExt cx="1186767" cy="180334"/>
            </a:xfrm>
          </p:grpSpPr>
          <p:sp>
            <p:nvSpPr>
              <p:cNvPr name="Freeform 5" id="5"/>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6" id="6"/>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426542" y="6205793"/>
              <a:ext cx="6484745" cy="5906123"/>
              <a:chOff x="0" y="0"/>
              <a:chExt cx="1280937" cy="1166642"/>
            </a:xfrm>
          </p:grpSpPr>
          <p:sp>
            <p:nvSpPr>
              <p:cNvPr name="Freeform 8" id="8"/>
              <p:cNvSpPr/>
              <p:nvPr/>
            </p:nvSpPr>
            <p:spPr>
              <a:xfrm flipH="false" flipV="false" rot="0">
                <a:off x="0" y="0"/>
                <a:ext cx="1280937" cy="1166642"/>
              </a:xfrm>
              <a:custGeom>
                <a:avLst/>
                <a:gdLst/>
                <a:ahLst/>
                <a:cxnLst/>
                <a:rect r="r" b="b" t="t" l="l"/>
                <a:pathLst>
                  <a:path h="1166642" w="1280937">
                    <a:moveTo>
                      <a:pt x="81183" y="0"/>
                    </a:moveTo>
                    <a:lnTo>
                      <a:pt x="1199754" y="0"/>
                    </a:lnTo>
                    <a:cubicBezTo>
                      <a:pt x="1221285" y="0"/>
                      <a:pt x="1241935" y="8553"/>
                      <a:pt x="1257159" y="23778"/>
                    </a:cubicBezTo>
                    <a:cubicBezTo>
                      <a:pt x="1272384" y="39003"/>
                      <a:pt x="1280937" y="59652"/>
                      <a:pt x="1280937" y="81183"/>
                    </a:cubicBezTo>
                    <a:lnTo>
                      <a:pt x="1280937" y="1085459"/>
                    </a:lnTo>
                    <a:cubicBezTo>
                      <a:pt x="1280937" y="1130295"/>
                      <a:pt x="1244590" y="1166642"/>
                      <a:pt x="1199754" y="1166642"/>
                    </a:cubicBezTo>
                    <a:lnTo>
                      <a:pt x="81183" y="1166642"/>
                    </a:lnTo>
                    <a:cubicBezTo>
                      <a:pt x="36347" y="1166642"/>
                      <a:pt x="0" y="1130295"/>
                      <a:pt x="0" y="1085459"/>
                    </a:cubicBezTo>
                    <a:lnTo>
                      <a:pt x="0" y="81183"/>
                    </a:lnTo>
                    <a:cubicBezTo>
                      <a:pt x="0" y="36347"/>
                      <a:pt x="36347" y="0"/>
                      <a:pt x="81183" y="0"/>
                    </a:cubicBezTo>
                    <a:close/>
                  </a:path>
                </a:pathLst>
              </a:custGeom>
              <a:solidFill>
                <a:srgbClr val="000000">
                  <a:alpha val="0"/>
                </a:srgbClr>
              </a:solidFill>
              <a:ln w="38100" cap="rnd">
                <a:solidFill>
                  <a:srgbClr val="FFFFFF"/>
                </a:solidFill>
                <a:prstDash val="solid"/>
                <a:round/>
              </a:ln>
            </p:spPr>
          </p:sp>
          <p:sp>
            <p:nvSpPr>
              <p:cNvPr name="TextBox 9" id="9"/>
              <p:cNvSpPr txBox="true"/>
              <p:nvPr/>
            </p:nvSpPr>
            <p:spPr>
              <a:xfrm>
                <a:off x="0" y="-38100"/>
                <a:ext cx="1280937" cy="1204742"/>
              </a:xfrm>
              <a:prstGeom prst="rect">
                <a:avLst/>
              </a:prstGeom>
            </p:spPr>
            <p:txBody>
              <a:bodyPr anchor="ctr" rtlCol="false" tIns="50800" lIns="50800" bIns="50800" rIns="50800"/>
              <a:lstStyle/>
              <a:p>
                <a:pPr algn="ctr">
                  <a:lnSpc>
                    <a:spcPts val="3079"/>
                  </a:lnSpc>
                </a:pPr>
              </a:p>
            </p:txBody>
          </p:sp>
        </p:grpSp>
        <p:grpSp>
          <p:nvGrpSpPr>
            <p:cNvPr name="Group 10" id="10"/>
            <p:cNvGrpSpPr/>
            <p:nvPr/>
          </p:nvGrpSpPr>
          <p:grpSpPr>
            <a:xfrm rot="0">
              <a:off x="573348" y="6354853"/>
              <a:ext cx="6191132" cy="5608004"/>
              <a:chOff x="0" y="0"/>
              <a:chExt cx="475694" cy="430890"/>
            </a:xfrm>
          </p:grpSpPr>
          <p:sp>
            <p:nvSpPr>
              <p:cNvPr name="Freeform 11" id="11"/>
              <p:cNvSpPr/>
              <p:nvPr/>
            </p:nvSpPr>
            <p:spPr>
              <a:xfrm flipH="false" flipV="false" rot="0">
                <a:off x="0" y="0"/>
                <a:ext cx="475694" cy="430890"/>
              </a:xfrm>
              <a:custGeom>
                <a:avLst/>
                <a:gdLst/>
                <a:ahLst/>
                <a:cxnLst/>
                <a:rect r="r" b="b" t="t" l="l"/>
                <a:pathLst>
                  <a:path h="430890" w="475694">
                    <a:moveTo>
                      <a:pt x="75029" y="0"/>
                    </a:moveTo>
                    <a:lnTo>
                      <a:pt x="400665" y="0"/>
                    </a:lnTo>
                    <a:cubicBezTo>
                      <a:pt x="442103" y="0"/>
                      <a:pt x="475694" y="33592"/>
                      <a:pt x="475694" y="75029"/>
                    </a:cubicBezTo>
                    <a:lnTo>
                      <a:pt x="475694" y="355861"/>
                    </a:lnTo>
                    <a:cubicBezTo>
                      <a:pt x="475694" y="397298"/>
                      <a:pt x="442103" y="430890"/>
                      <a:pt x="400665" y="430890"/>
                    </a:cubicBezTo>
                    <a:lnTo>
                      <a:pt x="75029" y="430890"/>
                    </a:lnTo>
                    <a:cubicBezTo>
                      <a:pt x="33592" y="430890"/>
                      <a:pt x="0" y="397298"/>
                      <a:pt x="0" y="355861"/>
                    </a:cubicBezTo>
                    <a:lnTo>
                      <a:pt x="0" y="75029"/>
                    </a:lnTo>
                    <a:cubicBezTo>
                      <a:pt x="0" y="33592"/>
                      <a:pt x="33592" y="0"/>
                      <a:pt x="75029" y="0"/>
                    </a:cubicBezTo>
                    <a:close/>
                  </a:path>
                </a:pathLst>
              </a:custGeom>
              <a:blipFill>
                <a:blip r:embed="rId2"/>
                <a:stretch>
                  <a:fillRect l="-18059" t="0" r="-18059" b="0"/>
                </a:stretch>
              </a:blipFill>
            </p:spPr>
          </p:sp>
        </p:grpSp>
        <p:sp>
          <p:nvSpPr>
            <p:cNvPr name="TextBox 12" id="12"/>
            <p:cNvSpPr txBox="true"/>
            <p:nvPr/>
          </p:nvSpPr>
          <p:spPr>
            <a:xfrm rot="0">
              <a:off x="0" y="1564255"/>
              <a:ext cx="7337829" cy="3908019"/>
            </a:xfrm>
            <a:prstGeom prst="rect">
              <a:avLst/>
            </a:prstGeom>
          </p:spPr>
          <p:txBody>
            <a:bodyPr anchor="t" rtlCol="false" tIns="0" lIns="0" bIns="0" rIns="0">
              <a:spAutoFit/>
            </a:bodyPr>
            <a:lstStyle/>
            <a:p>
              <a:pPr algn="ctr">
                <a:lnSpc>
                  <a:spcPts val="7604"/>
                </a:lnSpc>
              </a:pPr>
              <a:r>
                <a:rPr lang="en-US" b="true" sz="6913">
                  <a:solidFill>
                    <a:srgbClr val="FFFFFF"/>
                  </a:solidFill>
                  <a:latin typeface="Inter Semi-Bold"/>
                  <a:ea typeface="Inter Semi-Bold"/>
                  <a:cs typeface="Inter Semi-Bold"/>
                  <a:sym typeface="Inter Semi-Bold"/>
                </a:rPr>
                <a:t>CAPA DE</a:t>
              </a:r>
            </a:p>
            <a:p>
              <a:pPr algn="ctr">
                <a:lnSpc>
                  <a:spcPts val="7604"/>
                </a:lnSpc>
              </a:pPr>
              <a:r>
                <a:rPr lang="en-US" b="true" sz="6913">
                  <a:solidFill>
                    <a:srgbClr val="FFFFFF"/>
                  </a:solidFill>
                  <a:latin typeface="Inter Semi-Bold"/>
                  <a:ea typeface="Inter Semi-Bold"/>
                  <a:cs typeface="Inter Semi-Bold"/>
                  <a:sym typeface="Inter Semi-Bold"/>
                </a:rPr>
                <a:t>ANÁLISIS Y</a:t>
              </a:r>
            </a:p>
            <a:p>
              <a:pPr algn="ctr">
                <a:lnSpc>
                  <a:spcPts val="7604"/>
                </a:lnSpc>
              </a:pPr>
              <a:r>
                <a:rPr lang="en-US" b="true" sz="6913">
                  <a:solidFill>
                    <a:srgbClr val="FFFFFF"/>
                  </a:solidFill>
                  <a:latin typeface="Inter Semi-Bold"/>
                  <a:ea typeface="Inter Semi-Bold"/>
                  <a:cs typeface="Inter Semi-Bold"/>
                  <a:sym typeface="Inter Semi-Bold"/>
                </a:rPr>
                <a:t>APLICACIÓN</a:t>
              </a:r>
            </a:p>
          </p:txBody>
        </p:sp>
        <p:sp>
          <p:nvSpPr>
            <p:cNvPr name="TextBox 13" id="13"/>
            <p:cNvSpPr txBox="true"/>
            <p:nvPr/>
          </p:nvSpPr>
          <p:spPr>
            <a:xfrm rot="0">
              <a:off x="8692669" y="557118"/>
              <a:ext cx="13123849" cy="654492"/>
            </a:xfrm>
            <a:prstGeom prst="rect">
              <a:avLst/>
            </a:prstGeom>
          </p:spPr>
          <p:txBody>
            <a:bodyPr anchor="t" rtlCol="false" tIns="0" lIns="0" bIns="0" rIns="0">
              <a:spAutoFit/>
            </a:bodyPr>
            <a:lstStyle/>
            <a:p>
              <a:pPr algn="l">
                <a:lnSpc>
                  <a:spcPts val="4181"/>
                </a:lnSpc>
                <a:spcBef>
                  <a:spcPct val="0"/>
                </a:spcBef>
              </a:pPr>
              <a:r>
                <a:rPr lang="en-US" b="true" sz="2986">
                  <a:solidFill>
                    <a:srgbClr val="FFFFFF"/>
                  </a:solidFill>
                  <a:latin typeface="Inter Bold"/>
                  <a:ea typeface="Inter Bold"/>
                  <a:cs typeface="Inter Bold"/>
                  <a:sym typeface="Inter Bold"/>
                </a:rPr>
                <a:t>¿QUÉ SON LAS CAPAS DE ANÁLISIS Y APLICACIÓN?</a:t>
              </a:r>
            </a:p>
          </p:txBody>
        </p:sp>
        <p:sp>
          <p:nvSpPr>
            <p:cNvPr name="TextBox 14" id="14"/>
            <p:cNvSpPr txBox="true"/>
            <p:nvPr/>
          </p:nvSpPr>
          <p:spPr>
            <a:xfrm rot="0">
              <a:off x="8692669" y="1369409"/>
              <a:ext cx="13952487" cy="5795875"/>
            </a:xfrm>
            <a:prstGeom prst="rect">
              <a:avLst/>
            </a:prstGeom>
          </p:spPr>
          <p:txBody>
            <a:bodyPr anchor="t" rtlCol="false" tIns="0" lIns="0" bIns="0" rIns="0">
              <a:spAutoFit/>
            </a:bodyPr>
            <a:lstStyle/>
            <a:p>
              <a:pPr algn="l">
                <a:lnSpc>
                  <a:spcPts val="3481"/>
                </a:lnSpc>
              </a:pPr>
              <a:r>
                <a:rPr lang="en-US" sz="2486">
                  <a:solidFill>
                    <a:srgbClr val="FFFFFF"/>
                  </a:solidFill>
                  <a:latin typeface="Inter"/>
                  <a:ea typeface="Inter"/>
                  <a:cs typeface="Inter"/>
                  <a:sym typeface="Inter"/>
                </a:rPr>
                <a:t>La función principal de la </a:t>
              </a:r>
              <a:r>
                <a:rPr lang="en-US" sz="2486" b="true">
                  <a:solidFill>
                    <a:srgbClr val="FFFFFF"/>
                  </a:solidFill>
                  <a:latin typeface="Inter Bold"/>
                  <a:ea typeface="Inter Bold"/>
                  <a:cs typeface="Inter Bold"/>
                  <a:sym typeface="Inter Bold"/>
                </a:rPr>
                <a:t>capa de análisis</a:t>
              </a:r>
              <a:r>
                <a:rPr lang="en-US" sz="2486">
                  <a:solidFill>
                    <a:srgbClr val="FFFFFF"/>
                  </a:solidFill>
                  <a:latin typeface="Inter"/>
                  <a:ea typeface="Inter"/>
                  <a:cs typeface="Inter"/>
                  <a:sym typeface="Inter"/>
                </a:rPr>
                <a:t> en proyectos IoT es procesar, analizar e interpretar los datos recolectados por dispositivos, transformándolos en información útil para la toma de decisiones.</a:t>
              </a:r>
            </a:p>
            <a:p>
              <a:pPr algn="l">
                <a:lnSpc>
                  <a:spcPts val="3481"/>
                </a:lnSpc>
                <a:spcBef>
                  <a:spcPct val="0"/>
                </a:spcBef>
              </a:pPr>
              <a:r>
                <a:rPr lang="en-US" sz="2486">
                  <a:solidFill>
                    <a:srgbClr val="FFFFFF"/>
                  </a:solidFill>
                  <a:latin typeface="Inter"/>
                  <a:ea typeface="Inter"/>
                  <a:cs typeface="Inter"/>
                  <a:sym typeface="Inter"/>
                </a:rPr>
                <a:t>La </a:t>
              </a:r>
              <a:r>
                <a:rPr lang="en-US" b="true" sz="2486">
                  <a:solidFill>
                    <a:srgbClr val="FFFFFF"/>
                  </a:solidFill>
                  <a:latin typeface="Inter Bold"/>
                  <a:ea typeface="Inter Bold"/>
                  <a:cs typeface="Inter Bold"/>
                  <a:sym typeface="Inter Bold"/>
                </a:rPr>
                <a:t>capa de aplicación</a:t>
              </a:r>
              <a:r>
                <a:rPr lang="en-US" sz="2486">
                  <a:solidFill>
                    <a:srgbClr val="FFFFFF"/>
                  </a:solidFill>
                  <a:latin typeface="Inter"/>
                  <a:ea typeface="Inter"/>
                  <a:cs typeface="Inter"/>
                  <a:sym typeface="Inter"/>
                </a:rPr>
                <a:t>, por otro lado, es la encargada de interactuar directamente con el usuario final. Esta capa define las funcionalidades y servicios que el usuario experimenta y puede incluir interfaces de usuario, funcionalidades específicas del negocio, y APIs que permiten acceder a la información procesada por la capa de análisis.</a:t>
              </a:r>
            </a:p>
          </p:txBody>
        </p:sp>
        <p:sp>
          <p:nvSpPr>
            <p:cNvPr name="TextBox 15" id="15"/>
            <p:cNvSpPr txBox="true"/>
            <p:nvPr/>
          </p:nvSpPr>
          <p:spPr>
            <a:xfrm rot="0">
              <a:off x="8692669" y="7831969"/>
              <a:ext cx="12759058" cy="654492"/>
            </a:xfrm>
            <a:prstGeom prst="rect">
              <a:avLst/>
            </a:prstGeom>
          </p:spPr>
          <p:txBody>
            <a:bodyPr anchor="t" rtlCol="false" tIns="0" lIns="0" bIns="0" rIns="0">
              <a:spAutoFit/>
            </a:bodyPr>
            <a:lstStyle/>
            <a:p>
              <a:pPr algn="l">
                <a:lnSpc>
                  <a:spcPts val="4181"/>
                </a:lnSpc>
                <a:spcBef>
                  <a:spcPct val="0"/>
                </a:spcBef>
              </a:pPr>
              <a:r>
                <a:rPr lang="en-US" b="true" sz="2986">
                  <a:solidFill>
                    <a:srgbClr val="FFFFFF"/>
                  </a:solidFill>
                  <a:latin typeface="Inter Bold"/>
                  <a:ea typeface="Inter Bold"/>
                  <a:cs typeface="Inter Bold"/>
                  <a:sym typeface="Inter Bold"/>
                </a:rPr>
                <a:t>RELACIÓN ENTRE AMBAS:</a:t>
              </a:r>
            </a:p>
          </p:txBody>
        </p:sp>
        <p:sp>
          <p:nvSpPr>
            <p:cNvPr name="TextBox 16" id="16"/>
            <p:cNvSpPr txBox="true"/>
            <p:nvPr/>
          </p:nvSpPr>
          <p:spPr>
            <a:xfrm rot="0">
              <a:off x="8692669" y="8596627"/>
              <a:ext cx="13952487" cy="3095566"/>
            </a:xfrm>
            <a:prstGeom prst="rect">
              <a:avLst/>
            </a:prstGeom>
          </p:spPr>
          <p:txBody>
            <a:bodyPr anchor="t" rtlCol="false" tIns="0" lIns="0" bIns="0" rIns="0">
              <a:spAutoFit/>
            </a:bodyPr>
            <a:lstStyle/>
            <a:p>
              <a:pPr algn="l">
                <a:lnSpc>
                  <a:spcPts val="3481"/>
                </a:lnSpc>
              </a:pPr>
              <a:r>
                <a:rPr lang="en-US" sz="2486">
                  <a:solidFill>
                    <a:srgbClr val="FFFFFF"/>
                  </a:solidFill>
                  <a:latin typeface="Inter"/>
                  <a:ea typeface="Inter"/>
                  <a:cs typeface="Inter"/>
                  <a:sym typeface="Inter"/>
                </a:rPr>
                <a:t>◼ La capa de aplicación consume la información generada por la </a:t>
              </a:r>
              <a:r>
                <a:rPr lang="en-US" sz="2486">
                  <a:solidFill>
                    <a:srgbClr val="FFFFFF"/>
                  </a:solidFill>
                  <a:latin typeface="Inter"/>
                  <a:ea typeface="Inter"/>
                  <a:cs typeface="Inter"/>
                  <a:sym typeface="Inter"/>
                </a:rPr>
                <a:t>capa de análisis</a:t>
              </a:r>
              <a:r>
                <a:rPr lang="en-US" sz="2486">
                  <a:solidFill>
                    <a:srgbClr val="FFFFFF"/>
                  </a:solidFill>
                  <a:latin typeface="Inter"/>
                  <a:ea typeface="Inter"/>
                  <a:cs typeface="Inter"/>
                  <a:sym typeface="Inter"/>
                </a:rPr>
                <a:t> para ofrecer servicios de valor a los usuarios.</a:t>
              </a:r>
            </a:p>
            <a:p>
              <a:pPr algn="l">
                <a:lnSpc>
                  <a:spcPts val="1241"/>
                </a:lnSpc>
              </a:pPr>
            </a:p>
            <a:p>
              <a:pPr algn="l">
                <a:lnSpc>
                  <a:spcPts val="3481"/>
                </a:lnSpc>
                <a:spcBef>
                  <a:spcPct val="0"/>
                </a:spcBef>
              </a:pPr>
              <a:r>
                <a:rPr lang="en-US" sz="2486">
                  <a:solidFill>
                    <a:srgbClr val="FFFFFF"/>
                  </a:solidFill>
                  <a:latin typeface="Inter"/>
                  <a:ea typeface="Inter"/>
                  <a:cs typeface="Inter"/>
                  <a:sym typeface="Inter"/>
                </a:rPr>
                <a:t>◼ La capa de análisis proporciona el procesamiento necesario para que la capa de aplicación funcione correctamente, asegurando que las aplicaciones IoT ofrezcan información procesada y valiosa.</a:t>
              </a:r>
            </a:p>
          </p:txBody>
        </p:sp>
      </p:grpSp>
      <p:sp>
        <p:nvSpPr>
          <p:cNvPr name="Freeform 17" id="17"/>
          <p:cNvSpPr/>
          <p:nvPr/>
        </p:nvSpPr>
        <p:spPr>
          <a:xfrm flipH="false" flipV="true" rot="0">
            <a:off x="7111656" y="-596447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a:ln cap="sq">
            <a:noFill/>
            <a:prstDash val="solid"/>
            <a:miter/>
          </a:ln>
        </p:spPr>
      </p:sp>
      <p:sp>
        <p:nvSpPr>
          <p:cNvPr name="Freeform 18" id="18"/>
          <p:cNvSpPr/>
          <p:nvPr/>
        </p:nvSpPr>
        <p:spPr>
          <a:xfrm flipH="true" flipV="false" rot="0">
            <a:off x="7483939" y="781680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3"/>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7870" y="686348"/>
            <a:ext cx="16626857" cy="8937415"/>
            <a:chOff x="0" y="0"/>
            <a:chExt cx="22169143" cy="11916554"/>
          </a:xfrm>
        </p:grpSpPr>
        <p:grpSp>
          <p:nvGrpSpPr>
            <p:cNvPr name="Group 3" id="3"/>
            <p:cNvGrpSpPr/>
            <p:nvPr/>
          </p:nvGrpSpPr>
          <p:grpSpPr>
            <a:xfrm rot="0">
              <a:off x="0" y="1561944"/>
              <a:ext cx="8202285" cy="10354609"/>
              <a:chOff x="0" y="0"/>
              <a:chExt cx="1557095" cy="1965685"/>
            </a:xfrm>
          </p:grpSpPr>
          <p:sp>
            <p:nvSpPr>
              <p:cNvPr name="Freeform 4" id="4"/>
              <p:cNvSpPr/>
              <p:nvPr/>
            </p:nvSpPr>
            <p:spPr>
              <a:xfrm flipH="false" flipV="false" rot="0">
                <a:off x="0" y="0"/>
                <a:ext cx="1557095" cy="1965685"/>
              </a:xfrm>
              <a:custGeom>
                <a:avLst/>
                <a:gdLst/>
                <a:ahLst/>
                <a:cxnLst/>
                <a:rect r="r" b="b" t="t" l="l"/>
                <a:pathLst>
                  <a:path h="1965685" w="1557095">
                    <a:moveTo>
                      <a:pt x="64183" y="0"/>
                    </a:moveTo>
                    <a:lnTo>
                      <a:pt x="1492911" y="0"/>
                    </a:lnTo>
                    <a:cubicBezTo>
                      <a:pt x="1509934" y="0"/>
                      <a:pt x="1526259" y="6762"/>
                      <a:pt x="1538296" y="18799"/>
                    </a:cubicBezTo>
                    <a:cubicBezTo>
                      <a:pt x="1550333" y="30836"/>
                      <a:pt x="1557095" y="47161"/>
                      <a:pt x="1557095" y="64183"/>
                    </a:cubicBezTo>
                    <a:lnTo>
                      <a:pt x="1557095" y="1901501"/>
                    </a:lnTo>
                    <a:cubicBezTo>
                      <a:pt x="1557095" y="1936949"/>
                      <a:pt x="1528359" y="1965685"/>
                      <a:pt x="1492911" y="1965685"/>
                    </a:cubicBezTo>
                    <a:lnTo>
                      <a:pt x="64183" y="1965685"/>
                    </a:lnTo>
                    <a:cubicBezTo>
                      <a:pt x="47161" y="1965685"/>
                      <a:pt x="30836" y="1958922"/>
                      <a:pt x="18799" y="1946886"/>
                    </a:cubicBezTo>
                    <a:cubicBezTo>
                      <a:pt x="6762" y="1934849"/>
                      <a:pt x="0" y="1918524"/>
                      <a:pt x="0" y="1901501"/>
                    </a:cubicBezTo>
                    <a:lnTo>
                      <a:pt x="0" y="64183"/>
                    </a:lnTo>
                    <a:cubicBezTo>
                      <a:pt x="0" y="47161"/>
                      <a:pt x="6762" y="30836"/>
                      <a:pt x="18799" y="18799"/>
                    </a:cubicBezTo>
                    <a:cubicBezTo>
                      <a:pt x="30836" y="6762"/>
                      <a:pt x="47161" y="0"/>
                      <a:pt x="64183"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1557095" cy="2003785"/>
              </a:xfrm>
              <a:prstGeom prst="rect">
                <a:avLst/>
              </a:prstGeom>
            </p:spPr>
            <p:txBody>
              <a:bodyPr anchor="ctr" rtlCol="false" tIns="52859" lIns="52859" bIns="52859" rIns="52859"/>
              <a:lstStyle/>
              <a:p>
                <a:pPr algn="ctr">
                  <a:lnSpc>
                    <a:spcPts val="3079"/>
                  </a:lnSpc>
                </a:pPr>
              </a:p>
            </p:txBody>
          </p:sp>
        </p:grpSp>
        <p:grpSp>
          <p:nvGrpSpPr>
            <p:cNvPr name="Group 6" id="6"/>
            <p:cNvGrpSpPr/>
            <p:nvPr/>
          </p:nvGrpSpPr>
          <p:grpSpPr>
            <a:xfrm rot="0">
              <a:off x="232883" y="1771205"/>
              <a:ext cx="7736518" cy="9936089"/>
              <a:chOff x="0" y="0"/>
              <a:chExt cx="571279" cy="733700"/>
            </a:xfrm>
          </p:grpSpPr>
          <p:sp>
            <p:nvSpPr>
              <p:cNvPr name="Freeform 7" id="7"/>
              <p:cNvSpPr/>
              <p:nvPr/>
            </p:nvSpPr>
            <p:spPr>
              <a:xfrm flipH="false" flipV="false" rot="0">
                <a:off x="0" y="0"/>
                <a:ext cx="571279" cy="733700"/>
              </a:xfrm>
              <a:custGeom>
                <a:avLst/>
                <a:gdLst/>
                <a:ahLst/>
                <a:cxnLst/>
                <a:rect r="r" b="b" t="t" l="l"/>
                <a:pathLst>
                  <a:path h="733700" w="571279">
                    <a:moveTo>
                      <a:pt x="54705" y="0"/>
                    </a:moveTo>
                    <a:lnTo>
                      <a:pt x="516575" y="0"/>
                    </a:lnTo>
                    <a:cubicBezTo>
                      <a:pt x="546787" y="0"/>
                      <a:pt x="571279" y="24492"/>
                      <a:pt x="571279" y="54705"/>
                    </a:cubicBezTo>
                    <a:lnTo>
                      <a:pt x="571279" y="678995"/>
                    </a:lnTo>
                    <a:cubicBezTo>
                      <a:pt x="571279" y="693504"/>
                      <a:pt x="565516" y="707418"/>
                      <a:pt x="555257" y="717677"/>
                    </a:cubicBezTo>
                    <a:cubicBezTo>
                      <a:pt x="544998" y="727936"/>
                      <a:pt x="531083" y="733700"/>
                      <a:pt x="516575" y="733700"/>
                    </a:cubicBezTo>
                    <a:lnTo>
                      <a:pt x="54705" y="733700"/>
                    </a:lnTo>
                    <a:cubicBezTo>
                      <a:pt x="24492" y="733700"/>
                      <a:pt x="0" y="709208"/>
                      <a:pt x="0" y="678995"/>
                    </a:cubicBezTo>
                    <a:lnTo>
                      <a:pt x="0" y="54705"/>
                    </a:lnTo>
                    <a:cubicBezTo>
                      <a:pt x="0" y="40196"/>
                      <a:pt x="5764" y="26282"/>
                      <a:pt x="16023" y="16023"/>
                    </a:cubicBezTo>
                    <a:cubicBezTo>
                      <a:pt x="26282" y="5764"/>
                      <a:pt x="40196" y="0"/>
                      <a:pt x="54705" y="0"/>
                    </a:cubicBezTo>
                    <a:close/>
                  </a:path>
                </a:pathLst>
              </a:custGeom>
              <a:blipFill>
                <a:blip r:embed="rId2"/>
                <a:stretch>
                  <a:fillRect l="-2906" t="0" r="-2906" b="0"/>
                </a:stretch>
              </a:blipFill>
            </p:spPr>
          </p:sp>
        </p:grpSp>
        <p:grpSp>
          <p:nvGrpSpPr>
            <p:cNvPr name="Group 8" id="8"/>
            <p:cNvGrpSpPr/>
            <p:nvPr/>
          </p:nvGrpSpPr>
          <p:grpSpPr>
            <a:xfrm rot="0">
              <a:off x="1097138" y="0"/>
              <a:ext cx="6008010" cy="912939"/>
              <a:chOff x="0" y="0"/>
              <a:chExt cx="1186767" cy="180334"/>
            </a:xfrm>
          </p:grpSpPr>
          <p:sp>
            <p:nvSpPr>
              <p:cNvPr name="Freeform 9" id="9"/>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10" id="10"/>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487880"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sp>
          <p:nvSpPr>
            <p:cNvPr name="TextBox 12" id="12"/>
            <p:cNvSpPr txBox="true"/>
            <p:nvPr/>
          </p:nvSpPr>
          <p:spPr>
            <a:xfrm rot="0">
              <a:off x="11633078" y="1096937"/>
              <a:ext cx="8190715" cy="977639"/>
            </a:xfrm>
            <a:prstGeom prst="rect">
              <a:avLst/>
            </a:prstGeom>
          </p:spPr>
          <p:txBody>
            <a:bodyPr anchor="t" rtlCol="false" tIns="0" lIns="0" bIns="0" rIns="0">
              <a:spAutoFit/>
            </a:bodyPr>
            <a:lstStyle/>
            <a:p>
              <a:pPr algn="ctr">
                <a:lnSpc>
                  <a:spcPts val="5551"/>
                </a:lnSpc>
              </a:pPr>
              <a:r>
                <a:rPr lang="en-US" b="true" sz="5047">
                  <a:solidFill>
                    <a:srgbClr val="FFFFFF"/>
                  </a:solidFill>
                  <a:latin typeface="Inter Semi-Bold"/>
                  <a:ea typeface="Inter Semi-Bold"/>
                  <a:cs typeface="Inter Semi-Bold"/>
                  <a:sym typeface="Inter Semi-Bold"/>
                </a:rPr>
                <a:t>IMPLEMENTACIÓN</a:t>
              </a:r>
            </a:p>
          </p:txBody>
        </p:sp>
        <p:sp>
          <p:nvSpPr>
            <p:cNvPr name="TextBox 13" id="13"/>
            <p:cNvSpPr txBox="true"/>
            <p:nvPr/>
          </p:nvSpPr>
          <p:spPr>
            <a:xfrm rot="0">
              <a:off x="9287728" y="3105446"/>
              <a:ext cx="12881414" cy="7099300"/>
            </a:xfrm>
            <a:prstGeom prst="rect">
              <a:avLst/>
            </a:prstGeom>
          </p:spPr>
          <p:txBody>
            <a:bodyPr anchor="t" rtlCol="false" tIns="0" lIns="0" bIns="0" rIns="0">
              <a:spAutoFit/>
            </a:bodyPr>
            <a:lstStyle/>
            <a:p>
              <a:pPr algn="ctr">
                <a:lnSpc>
                  <a:spcPts val="3499"/>
                </a:lnSpc>
              </a:pPr>
              <a:r>
                <a:rPr lang="en-US" sz="2499">
                  <a:solidFill>
                    <a:srgbClr val="FFFFFF"/>
                  </a:solidFill>
                  <a:latin typeface="Inter"/>
                  <a:ea typeface="Inter"/>
                  <a:cs typeface="Inter"/>
                  <a:sym typeface="Inter"/>
                </a:rPr>
                <a:t>En nuestro proyecto tuvimos que diseñar y desarrollar una </a:t>
              </a:r>
              <a:r>
                <a:rPr lang="en-US" sz="2499" b="true">
                  <a:solidFill>
                    <a:srgbClr val="FFFFFF"/>
                  </a:solidFill>
                  <a:latin typeface="Inter Bold"/>
                  <a:ea typeface="Inter Bold"/>
                  <a:cs typeface="Inter Bold"/>
                  <a:sym typeface="Inter Bold"/>
                </a:rPr>
                <a:t>API RESTful</a:t>
              </a:r>
              <a:r>
                <a:rPr lang="en-US" sz="2499">
                  <a:solidFill>
                    <a:srgbClr val="FFFFFF"/>
                  </a:solidFill>
                  <a:latin typeface="Inter"/>
                  <a:ea typeface="Inter"/>
                  <a:cs typeface="Inter"/>
                  <a:sym typeface="Inter"/>
                </a:rPr>
                <a:t> para gestionar datos del proyecto IoT utilizando </a:t>
              </a:r>
              <a:r>
                <a:rPr lang="en-US" sz="2499" b="true">
                  <a:solidFill>
                    <a:srgbClr val="FFFFFF"/>
                  </a:solidFill>
                  <a:latin typeface="Inter Bold"/>
                  <a:ea typeface="Inter Bold"/>
                  <a:cs typeface="Inter Bold"/>
                  <a:sym typeface="Inter Bold"/>
                </a:rPr>
                <a:t>Flask</a:t>
              </a:r>
              <a:r>
                <a:rPr lang="en-US" sz="2499">
                  <a:solidFill>
                    <a:srgbClr val="FFFFFF"/>
                  </a:solidFill>
                  <a:latin typeface="Inter"/>
                  <a:ea typeface="Inter"/>
                  <a:cs typeface="Inter"/>
                  <a:sym typeface="Inter"/>
                </a:rPr>
                <a:t> y </a:t>
              </a:r>
              <a:r>
                <a:rPr lang="en-US" sz="2499" b="true">
                  <a:solidFill>
                    <a:srgbClr val="FFFFFF"/>
                  </a:solidFill>
                  <a:latin typeface="Inter Bold"/>
                  <a:ea typeface="Inter Bold"/>
                  <a:cs typeface="Inter Bold"/>
                  <a:sym typeface="Inter Bold"/>
                </a:rPr>
                <a:t>MySQL</a:t>
              </a:r>
              <a:r>
                <a:rPr lang="en-US" sz="2499">
                  <a:solidFill>
                    <a:srgbClr val="FFFFFF"/>
                  </a:solidFill>
                  <a:latin typeface="Inter"/>
                  <a:ea typeface="Inter"/>
                  <a:cs typeface="Inter"/>
                  <a:sym typeface="Inter"/>
                </a:rPr>
                <a:t> para que sirviera como puente entre la </a:t>
              </a:r>
              <a:r>
                <a:rPr lang="en-US" sz="2499" b="true">
                  <a:solidFill>
                    <a:srgbClr val="FFFFFF"/>
                  </a:solidFill>
                  <a:latin typeface="Inter Bold"/>
                  <a:ea typeface="Inter Bold"/>
                  <a:cs typeface="Inter Bold"/>
                  <a:sym typeface="Inter Bold"/>
                </a:rPr>
                <a:t>Capa de Conectividad</a:t>
              </a:r>
              <a:r>
                <a:rPr lang="en-US" sz="2499">
                  <a:solidFill>
                    <a:srgbClr val="FFFFFF"/>
                  </a:solidFill>
                  <a:latin typeface="Inter"/>
                  <a:ea typeface="Inter"/>
                  <a:cs typeface="Inter"/>
                  <a:sym typeface="Inter"/>
                </a:rPr>
                <a:t> y la </a:t>
              </a:r>
              <a:r>
                <a:rPr lang="en-US" sz="2499" b="true">
                  <a:solidFill>
                    <a:srgbClr val="FFFFFF"/>
                  </a:solidFill>
                  <a:latin typeface="Inter Bold"/>
                  <a:ea typeface="Inter Bold"/>
                  <a:cs typeface="Inter Bold"/>
                  <a:sym typeface="Inter Bold"/>
                </a:rPr>
                <a:t>Capa de Almacenamiento</a:t>
              </a:r>
              <a:r>
                <a:rPr lang="en-US" sz="2499">
                  <a:solidFill>
                    <a:srgbClr val="FFFFFF"/>
                  </a:solidFill>
                  <a:latin typeface="Inter"/>
                  <a:ea typeface="Inter"/>
                  <a:cs typeface="Inter"/>
                  <a:sym typeface="Inter"/>
                </a:rPr>
                <a:t>, asegurando la integración efectiva de datos.</a:t>
              </a:r>
            </a:p>
            <a:p>
              <a:pPr algn="ctr">
                <a:lnSpc>
                  <a:spcPts val="839"/>
                </a:lnSpc>
              </a:pPr>
            </a:p>
            <a:p>
              <a:pPr algn="ctr">
                <a:lnSpc>
                  <a:spcPts val="3499"/>
                </a:lnSpc>
              </a:pPr>
              <a:r>
                <a:rPr lang="en-US" sz="2499">
                  <a:solidFill>
                    <a:srgbClr val="FFFFFF"/>
                  </a:solidFill>
                  <a:latin typeface="Inter"/>
                  <a:ea typeface="Inter"/>
                  <a:cs typeface="Inter"/>
                  <a:sym typeface="Inter"/>
                </a:rPr>
                <a:t>A partir de esta API gestionamos las operaciones CRUD (Crear, Leer, Actualizar, Eliminar) para varias entidades almacenadas como: </a:t>
              </a:r>
              <a:r>
                <a:rPr lang="en-US" sz="2499" b="true">
                  <a:solidFill>
                    <a:srgbClr val="FFFFFF"/>
                  </a:solidFill>
                  <a:latin typeface="Inter Bold"/>
                  <a:ea typeface="Inter Bold"/>
                  <a:cs typeface="Inter Bold"/>
                  <a:sym typeface="Inter Bold"/>
                </a:rPr>
                <a:t>pacientes, dispositivos, mediciones e historial_medico.</a:t>
              </a:r>
            </a:p>
            <a:p>
              <a:pPr algn="ctr">
                <a:lnSpc>
                  <a:spcPts val="3499"/>
                </a:lnSpc>
              </a:pPr>
              <a:r>
                <a:rPr lang="en-US" sz="2499">
                  <a:solidFill>
                    <a:srgbClr val="FFFFFF"/>
                  </a:solidFill>
                  <a:latin typeface="Inter"/>
                  <a:ea typeface="Inter"/>
                  <a:cs typeface="Inter"/>
                  <a:sym typeface="Inter"/>
                </a:rPr>
                <a:t>Con esto realizado, el programa comienza a recolectar </a:t>
              </a:r>
              <a:r>
                <a:rPr lang="en-US" b="true" sz="2499">
                  <a:solidFill>
                    <a:srgbClr val="FFFFFF"/>
                  </a:solidFill>
                  <a:latin typeface="Inter Bold"/>
                  <a:ea typeface="Inter Bold"/>
                  <a:cs typeface="Inter Bold"/>
                  <a:sym typeface="Inter Bold"/>
                </a:rPr>
                <a:t>datos del sensor</a:t>
              </a:r>
              <a:r>
                <a:rPr lang="en-US" sz="2499">
                  <a:solidFill>
                    <a:srgbClr val="FFFFFF"/>
                  </a:solidFill>
                  <a:latin typeface="Inter"/>
                  <a:ea typeface="Inter"/>
                  <a:cs typeface="Inter"/>
                  <a:sym typeface="Inter"/>
                </a:rPr>
                <a:t>, </a:t>
              </a:r>
              <a:r>
                <a:rPr lang="en-US" b="true" sz="2499">
                  <a:solidFill>
                    <a:srgbClr val="FFFFFF"/>
                  </a:solidFill>
                  <a:latin typeface="Inter Bold"/>
                  <a:ea typeface="Inter Bold"/>
                  <a:cs typeface="Inter Bold"/>
                  <a:sym typeface="Inter Bold"/>
                </a:rPr>
                <a:t>fecha y hora</a:t>
              </a:r>
              <a:r>
                <a:rPr lang="en-US" sz="2499">
                  <a:solidFill>
                    <a:srgbClr val="FFFFFF"/>
                  </a:solidFill>
                  <a:latin typeface="Inter"/>
                  <a:ea typeface="Inter"/>
                  <a:cs typeface="Inter"/>
                  <a:sym typeface="Inter"/>
                </a:rPr>
                <a:t> de la </a:t>
              </a:r>
              <a:r>
                <a:rPr lang="en-US" b="true" sz="2499">
                  <a:solidFill>
                    <a:srgbClr val="FFFFFF"/>
                  </a:solidFill>
                  <a:latin typeface="Inter Bold"/>
                  <a:ea typeface="Inter Bold"/>
                  <a:cs typeface="Inter Bold"/>
                  <a:sym typeface="Inter Bold"/>
                </a:rPr>
                <a:t>recolección</a:t>
              </a:r>
              <a:r>
                <a:rPr lang="en-US" sz="2499">
                  <a:solidFill>
                    <a:srgbClr val="FFFFFF"/>
                  </a:solidFill>
                  <a:latin typeface="Inter"/>
                  <a:ea typeface="Inter"/>
                  <a:cs typeface="Inter"/>
                  <a:sym typeface="Inter"/>
                </a:rPr>
                <a:t> y demás datos relevantes para posteriormente almacenarlos en la </a:t>
              </a:r>
              <a:r>
                <a:rPr lang="en-US" b="true" sz="2499">
                  <a:solidFill>
                    <a:srgbClr val="FFFFFF"/>
                  </a:solidFill>
                  <a:latin typeface="Inter Bold"/>
                  <a:ea typeface="Inter Bold"/>
                  <a:cs typeface="Inter Bold"/>
                  <a:sym typeface="Inter Bold"/>
                </a:rPr>
                <a:t>base de datos MySQL</a:t>
              </a:r>
              <a:r>
                <a:rPr lang="en-US" sz="2499">
                  <a:solidFill>
                    <a:srgbClr val="FFFFFF"/>
                  </a:solidFill>
                  <a:latin typeface="Inter"/>
                  <a:ea typeface="Inter"/>
                  <a:cs typeface="Inter"/>
                  <a:sym typeface="Inter"/>
                </a:rPr>
                <a:t> del proyecto.</a:t>
              </a:r>
            </a:p>
          </p:txBody>
        </p:sp>
      </p:grpSp>
      <p:sp>
        <p:nvSpPr>
          <p:cNvPr name="Freeform 14" id="14"/>
          <p:cNvSpPr/>
          <p:nvPr/>
        </p:nvSpPr>
        <p:spPr>
          <a:xfrm flipH="false" flipV="true" rot="0">
            <a:off x="8969576" y="-598732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p:spPr>
      </p:sp>
      <p:sp>
        <p:nvSpPr>
          <p:cNvPr name="Freeform 15" id="15"/>
          <p:cNvSpPr/>
          <p:nvPr/>
        </p:nvSpPr>
        <p:spPr>
          <a:xfrm flipH="true" flipV="false" rot="0">
            <a:off x="7483939" y="7816805"/>
            <a:ext cx="6851142" cy="8229600"/>
          </a:xfrm>
          <a:custGeom>
            <a:avLst/>
            <a:gdLst/>
            <a:ahLst/>
            <a:cxnLst/>
            <a:rect r="r" b="b" t="t" l="l"/>
            <a:pathLst>
              <a:path h="8229600" w="6851142">
                <a:moveTo>
                  <a:pt x="6851142" y="0"/>
                </a:moveTo>
                <a:lnTo>
                  <a:pt x="0" y="0"/>
                </a:lnTo>
                <a:lnTo>
                  <a:pt x="0" y="8229600"/>
                </a:lnTo>
                <a:lnTo>
                  <a:pt x="6851142" y="8229600"/>
                </a:lnTo>
                <a:lnTo>
                  <a:pt x="6851142" y="0"/>
                </a:lnTo>
                <a:close/>
              </a:path>
            </a:pathLst>
          </a:custGeom>
          <a:blipFill>
            <a:blip r:embed="rId3"/>
            <a:stretch>
              <a:fillRect l="0" t="0" r="0" b="0"/>
            </a:stretch>
          </a:blipFill>
        </p:spPr>
      </p:sp>
    </p:spTree>
  </p:cSld>
  <p:clrMapOvr>
    <a:masterClrMapping/>
  </p:clrMapOvr>
  <p:transition spd="fast">
    <p:cover dir="d"/>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62899" y="502989"/>
            <a:ext cx="17162203" cy="8416345"/>
            <a:chOff x="0" y="0"/>
            <a:chExt cx="22882937" cy="11221794"/>
          </a:xfrm>
        </p:grpSpPr>
        <p:grpSp>
          <p:nvGrpSpPr>
            <p:cNvPr name="Group 3" id="3"/>
            <p:cNvGrpSpPr/>
            <p:nvPr/>
          </p:nvGrpSpPr>
          <p:grpSpPr>
            <a:xfrm rot="0">
              <a:off x="315474" y="0"/>
              <a:ext cx="6008010" cy="912939"/>
              <a:chOff x="0" y="0"/>
              <a:chExt cx="1186767" cy="180334"/>
            </a:xfrm>
          </p:grpSpPr>
          <p:sp>
            <p:nvSpPr>
              <p:cNvPr name="Freeform 4" id="4"/>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06217"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sp>
          <p:nvSpPr>
            <p:cNvPr name="TextBox 7" id="7"/>
            <p:cNvSpPr txBox="true"/>
            <p:nvPr/>
          </p:nvSpPr>
          <p:spPr>
            <a:xfrm rot="0">
              <a:off x="9629177" y="162492"/>
              <a:ext cx="10697642" cy="1051088"/>
            </a:xfrm>
            <a:prstGeom prst="rect">
              <a:avLst/>
            </a:prstGeom>
          </p:spPr>
          <p:txBody>
            <a:bodyPr anchor="t" rtlCol="false" tIns="0" lIns="0" bIns="0" rIns="0">
              <a:spAutoFit/>
            </a:bodyPr>
            <a:lstStyle/>
            <a:p>
              <a:pPr algn="ctr">
                <a:lnSpc>
                  <a:spcPts val="5991"/>
                </a:lnSpc>
              </a:pPr>
              <a:r>
                <a:rPr lang="en-US" b="true" sz="5447">
                  <a:solidFill>
                    <a:srgbClr val="FFFFFF"/>
                  </a:solidFill>
                  <a:latin typeface="Inter Semi-Bold"/>
                  <a:ea typeface="Inter Semi-Bold"/>
                  <a:cs typeface="Inter Semi-Bold"/>
                  <a:sym typeface="Inter Semi-Bold"/>
                </a:rPr>
                <a:t>RUTAS DEL PROYECTO</a:t>
              </a:r>
            </a:p>
          </p:txBody>
        </p:sp>
        <p:sp>
          <p:nvSpPr>
            <p:cNvPr name="TextBox 8" id="8"/>
            <p:cNvSpPr txBox="true"/>
            <p:nvPr/>
          </p:nvSpPr>
          <p:spPr>
            <a:xfrm rot="0">
              <a:off x="315474" y="2119521"/>
              <a:ext cx="10260044" cy="4369407"/>
            </a:xfrm>
            <a:prstGeom prst="rect">
              <a:avLst/>
            </a:prstGeom>
          </p:spPr>
          <p:txBody>
            <a:bodyPr anchor="t" rtlCol="false" tIns="0" lIns="0" bIns="0" rIns="0">
              <a:spAutoFit/>
            </a:bodyPr>
            <a:lstStyle/>
            <a:p>
              <a:pPr algn="l">
                <a:lnSpc>
                  <a:spcPts val="3499"/>
                </a:lnSpc>
              </a:pPr>
              <a:r>
                <a:rPr lang="en-US" sz="2499" b="true">
                  <a:solidFill>
                    <a:srgbClr val="FFFFFF"/>
                  </a:solidFill>
                  <a:latin typeface="Inter Bold"/>
                  <a:ea typeface="Inter Bold"/>
                  <a:cs typeface="Inter Bold"/>
                  <a:sym typeface="Inter Bold"/>
                </a:rPr>
                <a:t>RUTA 1: MEDICIONES</a:t>
              </a:r>
            </a:p>
            <a:p>
              <a:pPr algn="l">
                <a:lnSpc>
                  <a:spcPts val="700"/>
                </a:lnSpc>
              </a:pPr>
            </a:p>
            <a:p>
              <a:pPr algn="l">
                <a:lnSpc>
                  <a:spcPts val="2579"/>
                </a:lnSpc>
              </a:pPr>
              <a:r>
                <a:rPr lang="en-US" sz="1999" b="true">
                  <a:solidFill>
                    <a:srgbClr val="FFFFFF"/>
                  </a:solidFill>
                  <a:latin typeface="Inter Bold"/>
                  <a:ea typeface="Inter Bold"/>
                  <a:cs typeface="Inter Bold"/>
                  <a:sym typeface="Inter Bold"/>
                </a:rPr>
                <a:t>◼ GET /mediciones/: Obtiene todas las mediciones.</a:t>
              </a:r>
            </a:p>
            <a:p>
              <a:pPr algn="l">
                <a:lnSpc>
                  <a:spcPts val="1031"/>
                </a:lnSpc>
              </a:pPr>
            </a:p>
            <a:p>
              <a:pPr algn="l">
                <a:lnSpc>
                  <a:spcPts val="2579"/>
                </a:lnSpc>
              </a:pPr>
              <a:r>
                <a:rPr lang="en-US" sz="1999" b="true">
                  <a:solidFill>
                    <a:srgbClr val="FFFFFF"/>
                  </a:solidFill>
                  <a:latin typeface="Inter Bold"/>
                  <a:ea typeface="Inter Bold"/>
                  <a:cs typeface="Inter Bold"/>
                  <a:sym typeface="Inter Bold"/>
                </a:rPr>
                <a:t>◼ GET /mediciones/int:id: Obtiene una medición </a:t>
              </a:r>
            </a:p>
            <a:p>
              <a:pPr algn="l">
                <a:lnSpc>
                  <a:spcPts val="2579"/>
                </a:lnSpc>
              </a:pPr>
              <a:r>
                <a:rPr lang="en-US" sz="1999" b="true">
                  <a:solidFill>
                    <a:srgbClr val="FFFFFF"/>
                  </a:solidFill>
                  <a:latin typeface="Inter Bold"/>
                  <a:ea typeface="Inter Bold"/>
                  <a:cs typeface="Inter Bold"/>
                  <a:sym typeface="Inter Bold"/>
                </a:rPr>
                <a:t>específica por ID.</a:t>
              </a:r>
            </a:p>
            <a:p>
              <a:pPr algn="l">
                <a:lnSpc>
                  <a:spcPts val="1031"/>
                </a:lnSpc>
              </a:pPr>
            </a:p>
            <a:p>
              <a:pPr algn="l">
                <a:lnSpc>
                  <a:spcPts val="2579"/>
                </a:lnSpc>
              </a:pPr>
              <a:r>
                <a:rPr lang="en-US" sz="1999" b="true">
                  <a:solidFill>
                    <a:srgbClr val="FFFFFF"/>
                  </a:solidFill>
                  <a:latin typeface="Inter Bold"/>
                  <a:ea typeface="Inter Bold"/>
                  <a:cs typeface="Inter Bold"/>
                  <a:sym typeface="Inter Bold"/>
                </a:rPr>
                <a:t>◼ POST /mediciones/: Agrega una nueva medición.</a:t>
              </a:r>
            </a:p>
            <a:p>
              <a:pPr algn="l">
                <a:lnSpc>
                  <a:spcPts val="1031"/>
                </a:lnSpc>
              </a:pPr>
            </a:p>
            <a:p>
              <a:pPr algn="l">
                <a:lnSpc>
                  <a:spcPts val="2579"/>
                </a:lnSpc>
              </a:pPr>
              <a:r>
                <a:rPr lang="en-US" sz="1999" b="true">
                  <a:solidFill>
                    <a:srgbClr val="FFFFFF"/>
                  </a:solidFill>
                  <a:latin typeface="Inter Bold"/>
                  <a:ea typeface="Inter Bold"/>
                  <a:cs typeface="Inter Bold"/>
                  <a:sym typeface="Inter Bold"/>
                </a:rPr>
                <a:t>◼ PUT /mediciones/int:id: Actualiza una medición </a:t>
              </a:r>
            </a:p>
            <a:p>
              <a:pPr algn="l">
                <a:lnSpc>
                  <a:spcPts val="2579"/>
                </a:lnSpc>
              </a:pPr>
              <a:r>
                <a:rPr lang="en-US" sz="1999" b="true">
                  <a:solidFill>
                    <a:srgbClr val="FFFFFF"/>
                  </a:solidFill>
                  <a:latin typeface="Inter Bold"/>
                  <a:ea typeface="Inter Bold"/>
                  <a:cs typeface="Inter Bold"/>
                  <a:sym typeface="Inter Bold"/>
                </a:rPr>
                <a:t>existente por ID.</a:t>
              </a:r>
            </a:p>
            <a:p>
              <a:pPr algn="l">
                <a:lnSpc>
                  <a:spcPts val="1032"/>
                </a:lnSpc>
              </a:pPr>
            </a:p>
            <a:p>
              <a:pPr algn="l">
                <a:lnSpc>
                  <a:spcPts val="2579"/>
                </a:lnSpc>
              </a:pPr>
              <a:r>
                <a:rPr lang="en-US" sz="1999" b="true">
                  <a:solidFill>
                    <a:srgbClr val="FFFFFF"/>
                  </a:solidFill>
                  <a:latin typeface="Inter Bold"/>
                  <a:ea typeface="Inter Bold"/>
                  <a:cs typeface="Inter Bold"/>
                  <a:sym typeface="Inter Bold"/>
                </a:rPr>
                <a:t>◼ DELETE /mediciones/int:id: Elimina una medición por ID.</a:t>
              </a:r>
            </a:p>
          </p:txBody>
        </p:sp>
        <p:sp>
          <p:nvSpPr>
            <p:cNvPr name="TextBox 9" id="9"/>
            <p:cNvSpPr txBox="true"/>
            <p:nvPr/>
          </p:nvSpPr>
          <p:spPr>
            <a:xfrm rot="0">
              <a:off x="0" y="7695427"/>
              <a:ext cx="11441469" cy="3526367"/>
            </a:xfrm>
            <a:prstGeom prst="rect">
              <a:avLst/>
            </a:prstGeom>
          </p:spPr>
          <p:txBody>
            <a:bodyPr anchor="t" rtlCol="false" tIns="0" lIns="0" bIns="0" rIns="0">
              <a:spAutoFit/>
            </a:bodyPr>
            <a:lstStyle/>
            <a:p>
              <a:pPr algn="l">
                <a:lnSpc>
                  <a:spcPts val="3499"/>
                </a:lnSpc>
              </a:pPr>
              <a:r>
                <a:rPr lang="en-US" sz="2499" b="true">
                  <a:solidFill>
                    <a:srgbClr val="FFFFFF"/>
                  </a:solidFill>
                  <a:latin typeface="Inter Bold"/>
                  <a:ea typeface="Inter Bold"/>
                  <a:cs typeface="Inter Bold"/>
                  <a:sym typeface="Inter Bold"/>
                </a:rPr>
                <a:t>RUTA 2: PACIENTES</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GET /PACIENTES/: OBTIENE TODOS LOS PACIENTES.</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GET /PACIENTES/INT:ID: OBTIENE UN PACIENTE ESPECÍFICO POR ID.</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POST /PACIENTES/: CREA UN NUEVO PACIENTE.</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PUT /PACIENTES/INT:ID: ACTUALIZA PACIENTE EXISTENTE POR ID.</a:t>
              </a:r>
            </a:p>
            <a:p>
              <a:pPr algn="l">
                <a:lnSpc>
                  <a:spcPts val="3600"/>
                </a:lnSpc>
              </a:pPr>
              <a:r>
                <a:rPr lang="en-US" sz="2000" b="true">
                  <a:solidFill>
                    <a:srgbClr val="FFFFFF"/>
                  </a:solidFill>
                  <a:latin typeface="Inter Bold"/>
                  <a:ea typeface="Inter Bold"/>
                  <a:cs typeface="Inter Bold"/>
                  <a:sym typeface="Inter Bold"/>
                </a:rPr>
                <a:t>◼ </a:t>
              </a:r>
              <a:r>
                <a:rPr lang="en-US" b="true" sz="2000">
                  <a:solidFill>
                    <a:srgbClr val="FFFFFF"/>
                  </a:solidFill>
                  <a:latin typeface="Inter Bold"/>
                  <a:ea typeface="Inter Bold"/>
                  <a:cs typeface="Inter Bold"/>
                  <a:sym typeface="Inter Bold"/>
                </a:rPr>
                <a:t>DELETE /PACIENTES/INT:ID: ELIMINA UN PACIENTE POR ID.</a:t>
              </a:r>
            </a:p>
          </p:txBody>
        </p:sp>
        <p:sp>
          <p:nvSpPr>
            <p:cNvPr name="TextBox 10" id="10"/>
            <p:cNvSpPr txBox="true"/>
            <p:nvPr/>
          </p:nvSpPr>
          <p:spPr>
            <a:xfrm rot="0">
              <a:off x="11441469" y="7695427"/>
              <a:ext cx="11441469" cy="3526367"/>
            </a:xfrm>
            <a:prstGeom prst="rect">
              <a:avLst/>
            </a:prstGeom>
          </p:spPr>
          <p:txBody>
            <a:bodyPr anchor="t" rtlCol="false" tIns="0" lIns="0" bIns="0" rIns="0">
              <a:spAutoFit/>
            </a:bodyPr>
            <a:lstStyle/>
            <a:p>
              <a:pPr algn="l">
                <a:lnSpc>
                  <a:spcPts val="3499"/>
                </a:lnSpc>
              </a:pPr>
              <a:r>
                <a:rPr lang="en-US" sz="2499" b="true">
                  <a:solidFill>
                    <a:srgbClr val="FFFFFF"/>
                  </a:solidFill>
                  <a:latin typeface="Inter Bold"/>
                  <a:ea typeface="Inter Bold"/>
                  <a:cs typeface="Inter Bold"/>
                  <a:sym typeface="Inter Bold"/>
                </a:rPr>
                <a:t>RUTA 4: DISPOSITIVOS</a:t>
              </a:r>
            </a:p>
            <a:p>
              <a:pPr algn="l">
                <a:lnSpc>
                  <a:spcPts val="3600"/>
                </a:lnSpc>
              </a:pPr>
              <a:r>
                <a:rPr lang="en-US" sz="2000" b="true">
                  <a:solidFill>
                    <a:srgbClr val="FFFFFF"/>
                  </a:solidFill>
                  <a:latin typeface="Inter Bold"/>
                  <a:ea typeface="Inter Bold"/>
                  <a:cs typeface="Inter Bold"/>
                  <a:sym typeface="Inter Bold"/>
                </a:rPr>
                <a:t>◼ GET /DISPOSITIVOS/: OBTIENE TODOS LOS DISPOSITIVOS.</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GET /DISPOSITIVOS/INT:ID: OBTIENE UN DISPOSITIVO ESPECÍFICO POR ID.</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POST /DISPOSITIVOS/: CREA UN NUEVO DISPOSITIVO.</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PUT /DISPOSITIVOS/INT:ID: ACTUALIZA UN DISPOSITIVO EXISTENTE POR ID.</a:t>
              </a:r>
            </a:p>
            <a:p>
              <a:pPr algn="l">
                <a:lnSpc>
                  <a:spcPts val="3600"/>
                </a:lnSpc>
              </a:pPr>
              <a:r>
                <a:rPr lang="en-US" sz="2000" b="true">
                  <a:solidFill>
                    <a:srgbClr val="FFFFFF"/>
                  </a:solidFill>
                  <a:latin typeface="Inter Bold"/>
                  <a:ea typeface="Inter Bold"/>
                  <a:cs typeface="Inter Bold"/>
                  <a:sym typeface="Inter Bold"/>
                </a:rPr>
                <a:t>◼ </a:t>
              </a:r>
              <a:r>
                <a:rPr lang="en-US" b="true" sz="2000">
                  <a:solidFill>
                    <a:srgbClr val="FFFFFF"/>
                  </a:solidFill>
                  <a:latin typeface="Inter Bold"/>
                  <a:ea typeface="Inter Bold"/>
                  <a:cs typeface="Inter Bold"/>
                  <a:sym typeface="Inter Bold"/>
                </a:rPr>
                <a:t>DELETE /DISPOSITIVOS/INT:ID: ELIMINA UN DISPOSITIVO POR ID.</a:t>
              </a:r>
            </a:p>
          </p:txBody>
        </p:sp>
      </p:grpSp>
      <p:sp>
        <p:nvSpPr>
          <p:cNvPr name="Freeform 11" id="11"/>
          <p:cNvSpPr/>
          <p:nvPr/>
        </p:nvSpPr>
        <p:spPr>
          <a:xfrm flipH="false" flipV="false" rot="0">
            <a:off x="12997779" y="-2701626"/>
            <a:ext cx="8246225" cy="8229600"/>
          </a:xfrm>
          <a:custGeom>
            <a:avLst/>
            <a:gdLst/>
            <a:ahLst/>
            <a:cxnLst/>
            <a:rect r="r" b="b" t="t" l="l"/>
            <a:pathLst>
              <a:path h="8229600" w="8246225">
                <a:moveTo>
                  <a:pt x="0" y="0"/>
                </a:moveTo>
                <a:lnTo>
                  <a:pt x="8246225" y="0"/>
                </a:lnTo>
                <a:lnTo>
                  <a:pt x="8246225" y="8229600"/>
                </a:lnTo>
                <a:lnTo>
                  <a:pt x="0" y="8229600"/>
                </a:lnTo>
                <a:lnTo>
                  <a:pt x="0" y="0"/>
                </a:lnTo>
                <a:close/>
              </a:path>
            </a:pathLst>
          </a:custGeom>
          <a:blipFill>
            <a:blip r:embed="rId2"/>
            <a:stretch>
              <a:fillRect l="0" t="0" r="0" b="0"/>
            </a:stretch>
          </a:blipFill>
        </p:spPr>
      </p:sp>
      <p:sp>
        <p:nvSpPr>
          <p:cNvPr name="TextBox 12" id="12"/>
          <p:cNvSpPr txBox="true"/>
          <p:nvPr/>
        </p:nvSpPr>
        <p:spPr>
          <a:xfrm rot="0">
            <a:off x="8819829" y="2399245"/>
            <a:ext cx="8732381" cy="2654300"/>
          </a:xfrm>
          <a:prstGeom prst="rect">
            <a:avLst/>
          </a:prstGeom>
        </p:spPr>
        <p:txBody>
          <a:bodyPr anchor="t" rtlCol="false" tIns="0" lIns="0" bIns="0" rIns="0">
            <a:spAutoFit/>
          </a:bodyPr>
          <a:lstStyle/>
          <a:p>
            <a:pPr algn="l">
              <a:lnSpc>
                <a:spcPts val="3499"/>
              </a:lnSpc>
            </a:pPr>
            <a:r>
              <a:rPr lang="en-US" sz="2499" b="true">
                <a:solidFill>
                  <a:srgbClr val="FFFFFF"/>
                </a:solidFill>
                <a:latin typeface="Inter Bold"/>
                <a:ea typeface="Inter Bold"/>
                <a:cs typeface="Inter Bold"/>
                <a:sym typeface="Inter Bold"/>
              </a:rPr>
              <a:t>RUTA 3: HISTORIAL_MEDICO</a:t>
            </a:r>
          </a:p>
          <a:p>
            <a:pPr algn="l">
              <a:lnSpc>
                <a:spcPts val="3600"/>
              </a:lnSpc>
            </a:pPr>
            <a:r>
              <a:rPr lang="en-US" sz="2000" b="true">
                <a:solidFill>
                  <a:srgbClr val="FFFFFF"/>
                </a:solidFill>
                <a:latin typeface="Inter Bold"/>
                <a:ea typeface="Inter Bold"/>
                <a:cs typeface="Inter Bold"/>
                <a:sym typeface="Inter Bold"/>
              </a:rPr>
              <a:t>◼ GET /HISTORIAL_MEDICO/: OBTIENE TODOS LOS HISTORIALES.</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GET /HISTORIAL_MEDICO/INT:ID: OBTIENE UN HISTORIAL ESPECÍFICO POR ID.</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POST /HISTORIAL_MEDICO/: CREA UN NUEVO HISTORIAL.</a:t>
            </a:r>
          </a:p>
          <a:p>
            <a:pPr algn="l">
              <a:lnSpc>
                <a:spcPts val="3600"/>
              </a:lnSpc>
            </a:pPr>
            <a:r>
              <a:rPr lang="en-US" sz="2000" b="true">
                <a:solidFill>
                  <a:srgbClr val="FFFFFF"/>
                </a:solidFill>
                <a:latin typeface="Inter Bold"/>
                <a:ea typeface="Inter Bold"/>
                <a:cs typeface="Inter Bold"/>
                <a:sym typeface="Inter Bold"/>
              </a:rPr>
              <a:t>◼ </a:t>
            </a:r>
            <a:r>
              <a:rPr lang="en-US" sz="2000" b="true">
                <a:solidFill>
                  <a:srgbClr val="FFFFFF"/>
                </a:solidFill>
                <a:latin typeface="Inter Bold"/>
                <a:ea typeface="Inter Bold"/>
                <a:cs typeface="Inter Bold"/>
                <a:sym typeface="Inter Bold"/>
              </a:rPr>
              <a:t>PUT /HISTORIAL_MEDICO/INT:ID: ACTUALIZA UN HISTORIAL EXISTENTE POR ID.</a:t>
            </a:r>
          </a:p>
          <a:p>
            <a:pPr algn="l">
              <a:lnSpc>
                <a:spcPts val="3600"/>
              </a:lnSpc>
            </a:pPr>
            <a:r>
              <a:rPr lang="en-US" sz="2000" b="true">
                <a:solidFill>
                  <a:srgbClr val="FFFFFF"/>
                </a:solidFill>
                <a:latin typeface="Inter Bold"/>
                <a:ea typeface="Inter Bold"/>
                <a:cs typeface="Inter Bold"/>
                <a:sym typeface="Inter Bold"/>
              </a:rPr>
              <a:t>◼ </a:t>
            </a:r>
            <a:r>
              <a:rPr lang="en-US" b="true" sz="2000">
                <a:solidFill>
                  <a:srgbClr val="FFFFFF"/>
                </a:solidFill>
                <a:latin typeface="Inter Bold"/>
                <a:ea typeface="Inter Bold"/>
                <a:cs typeface="Inter Bold"/>
                <a:sym typeface="Inter Bold"/>
              </a:rPr>
              <a:t>DELETE /HISTORIAL_MEDICO/INT:ID: ELIMINA UN HISTORIAL POR ID.</a:t>
            </a:r>
          </a:p>
        </p:txBody>
      </p:sp>
    </p:spTree>
  </p:cSld>
  <p:clrMapOvr>
    <a:masterClrMapping/>
  </p:clrMapOvr>
  <p:transition spd="fast">
    <p:cover dir="d"/>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23304" y="2572345"/>
            <a:ext cx="16886181" cy="7204472"/>
            <a:chOff x="0" y="0"/>
            <a:chExt cx="22514908" cy="9605963"/>
          </a:xfrm>
        </p:grpSpPr>
        <p:grpSp>
          <p:nvGrpSpPr>
            <p:cNvPr name="Group 3" id="3"/>
            <p:cNvGrpSpPr/>
            <p:nvPr/>
          </p:nvGrpSpPr>
          <p:grpSpPr>
            <a:xfrm rot="0">
              <a:off x="16963609" y="0"/>
              <a:ext cx="5551299" cy="9605963"/>
              <a:chOff x="0" y="0"/>
              <a:chExt cx="1096553" cy="1897474"/>
            </a:xfrm>
          </p:grpSpPr>
          <p:sp>
            <p:nvSpPr>
              <p:cNvPr name="Freeform 4" id="4"/>
              <p:cNvSpPr/>
              <p:nvPr/>
            </p:nvSpPr>
            <p:spPr>
              <a:xfrm flipH="false" flipV="false" rot="0">
                <a:off x="0" y="0"/>
                <a:ext cx="1096553" cy="1897474"/>
              </a:xfrm>
              <a:custGeom>
                <a:avLst/>
                <a:gdLst/>
                <a:ahLst/>
                <a:cxnLst/>
                <a:rect r="r" b="b" t="t" l="l"/>
                <a:pathLst>
                  <a:path h="1897474" w="1096553">
                    <a:moveTo>
                      <a:pt x="94834" y="0"/>
                    </a:moveTo>
                    <a:lnTo>
                      <a:pt x="1001719" y="0"/>
                    </a:lnTo>
                    <a:cubicBezTo>
                      <a:pt x="1054094" y="0"/>
                      <a:pt x="1096553" y="42459"/>
                      <a:pt x="1096553" y="94834"/>
                    </a:cubicBezTo>
                    <a:lnTo>
                      <a:pt x="1096553" y="1802640"/>
                    </a:lnTo>
                    <a:cubicBezTo>
                      <a:pt x="1096553" y="1827792"/>
                      <a:pt x="1086562" y="1851913"/>
                      <a:pt x="1068777" y="1869698"/>
                    </a:cubicBezTo>
                    <a:cubicBezTo>
                      <a:pt x="1050992" y="1887483"/>
                      <a:pt x="1026871" y="1897474"/>
                      <a:pt x="1001719" y="1897474"/>
                    </a:cubicBezTo>
                    <a:lnTo>
                      <a:pt x="94834" y="1897474"/>
                    </a:lnTo>
                    <a:cubicBezTo>
                      <a:pt x="42459" y="1897474"/>
                      <a:pt x="0" y="1855016"/>
                      <a:pt x="0" y="1802640"/>
                    </a:cubicBezTo>
                    <a:lnTo>
                      <a:pt x="0" y="94834"/>
                    </a:lnTo>
                    <a:cubicBezTo>
                      <a:pt x="0" y="42459"/>
                      <a:pt x="42459" y="0"/>
                      <a:pt x="94834" y="0"/>
                    </a:cubicBezTo>
                    <a:close/>
                  </a:path>
                </a:pathLst>
              </a:custGeom>
              <a:solidFill>
                <a:srgbClr val="000000">
                  <a:alpha val="0"/>
                </a:srgbClr>
              </a:solidFill>
              <a:ln w="38100" cap="rnd">
                <a:solidFill>
                  <a:srgbClr val="FFFFFF"/>
                </a:solidFill>
                <a:prstDash val="solid"/>
                <a:round/>
              </a:ln>
            </p:spPr>
          </p:sp>
          <p:sp>
            <p:nvSpPr>
              <p:cNvPr name="TextBox 5" id="5"/>
              <p:cNvSpPr txBox="true"/>
              <p:nvPr/>
            </p:nvSpPr>
            <p:spPr>
              <a:xfrm>
                <a:off x="0" y="-38100"/>
                <a:ext cx="1096553" cy="1935574"/>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17164619" y="194131"/>
              <a:ext cx="5149278" cy="9217702"/>
              <a:chOff x="0" y="0"/>
              <a:chExt cx="395644" cy="708240"/>
            </a:xfrm>
          </p:grpSpPr>
          <p:sp>
            <p:nvSpPr>
              <p:cNvPr name="Freeform 7" id="7"/>
              <p:cNvSpPr/>
              <p:nvPr/>
            </p:nvSpPr>
            <p:spPr>
              <a:xfrm flipH="false" flipV="false" rot="0">
                <a:off x="0" y="0"/>
                <a:ext cx="395644" cy="708240"/>
              </a:xfrm>
              <a:custGeom>
                <a:avLst/>
                <a:gdLst/>
                <a:ahLst/>
                <a:cxnLst/>
                <a:rect r="r" b="b" t="t" l="l"/>
                <a:pathLst>
                  <a:path h="708240" w="395644">
                    <a:moveTo>
                      <a:pt x="82191" y="0"/>
                    </a:moveTo>
                    <a:lnTo>
                      <a:pt x="313453" y="0"/>
                    </a:lnTo>
                    <a:cubicBezTo>
                      <a:pt x="335251" y="0"/>
                      <a:pt x="356157" y="8659"/>
                      <a:pt x="371570" y="24073"/>
                    </a:cubicBezTo>
                    <a:cubicBezTo>
                      <a:pt x="386984" y="39487"/>
                      <a:pt x="395644" y="60393"/>
                      <a:pt x="395644" y="82191"/>
                    </a:cubicBezTo>
                    <a:lnTo>
                      <a:pt x="395644" y="626049"/>
                    </a:lnTo>
                    <a:cubicBezTo>
                      <a:pt x="395644" y="671442"/>
                      <a:pt x="358845" y="708240"/>
                      <a:pt x="313453" y="708240"/>
                    </a:cubicBezTo>
                    <a:lnTo>
                      <a:pt x="82191" y="708240"/>
                    </a:lnTo>
                    <a:cubicBezTo>
                      <a:pt x="36798" y="708240"/>
                      <a:pt x="0" y="671442"/>
                      <a:pt x="0" y="626049"/>
                    </a:cubicBezTo>
                    <a:lnTo>
                      <a:pt x="0" y="82191"/>
                    </a:lnTo>
                    <a:cubicBezTo>
                      <a:pt x="0" y="36798"/>
                      <a:pt x="36798" y="0"/>
                      <a:pt x="82191" y="0"/>
                    </a:cubicBezTo>
                    <a:close/>
                  </a:path>
                </a:pathLst>
              </a:custGeom>
              <a:blipFill>
                <a:blip r:embed="rId2"/>
                <a:stretch>
                  <a:fillRect l="-158730" t="0" r="-158730" b="0"/>
                </a:stretch>
              </a:blipFill>
            </p:spPr>
          </p:sp>
        </p:grpSp>
        <p:sp>
          <p:nvSpPr>
            <p:cNvPr name="TextBox 8" id="8"/>
            <p:cNvSpPr txBox="true"/>
            <p:nvPr/>
          </p:nvSpPr>
          <p:spPr>
            <a:xfrm rot="0">
              <a:off x="0" y="182694"/>
              <a:ext cx="14066171" cy="1237192"/>
            </a:xfrm>
            <a:prstGeom prst="rect">
              <a:avLst/>
            </a:prstGeom>
          </p:spPr>
          <p:txBody>
            <a:bodyPr anchor="t" rtlCol="false" tIns="0" lIns="0" bIns="0" rIns="0">
              <a:spAutoFit/>
            </a:bodyPr>
            <a:lstStyle/>
            <a:p>
              <a:pPr algn="l">
                <a:lnSpc>
                  <a:spcPts val="4199"/>
                </a:lnSpc>
              </a:pPr>
              <a:r>
                <a:rPr lang="en-US" sz="2999" b="true">
                  <a:solidFill>
                    <a:srgbClr val="FFFFFF"/>
                  </a:solidFill>
                  <a:latin typeface="Inter Bold"/>
                  <a:ea typeface="Inter Bold"/>
                  <a:cs typeface="Inter Bold"/>
                  <a:sym typeface="Inter Bold"/>
                </a:rPr>
                <a:t>SOLICITUD GET (LEER)</a:t>
              </a:r>
            </a:p>
            <a:p>
              <a:pPr algn="l">
                <a:lnSpc>
                  <a:spcPts val="3499"/>
                </a:lnSpc>
                <a:spcBef>
                  <a:spcPct val="0"/>
                </a:spcBef>
              </a:pPr>
              <a:r>
                <a:rPr lang="en-US" sz="2499">
                  <a:solidFill>
                    <a:srgbClr val="FFFFFF"/>
                  </a:solidFill>
                  <a:latin typeface="Inter"/>
                  <a:ea typeface="Inter"/>
                  <a:cs typeface="Inter"/>
                  <a:sym typeface="Inter"/>
                </a:rPr>
                <a:t>curl -H </a:t>
              </a:r>
              <a:r>
                <a:rPr lang="en-US" sz="2499">
                  <a:solidFill>
                    <a:srgbClr val="2682CF"/>
                  </a:solidFill>
                  <a:latin typeface="Inter"/>
                  <a:ea typeface="Inter"/>
                  <a:cs typeface="Inter"/>
                  <a:sym typeface="Inter"/>
                </a:rPr>
                <a:t>"X-API-KEY: opalo"</a:t>
              </a:r>
              <a:r>
                <a:rPr lang="en-US" sz="2499">
                  <a:solidFill>
                    <a:srgbClr val="FFFFFF"/>
                  </a:solidFill>
                  <a:latin typeface="Inter"/>
                  <a:ea typeface="Inter"/>
                  <a:cs typeface="Inter"/>
                  <a:sym typeface="Inter"/>
                </a:rPr>
                <a:t> </a:t>
              </a:r>
              <a:r>
                <a:rPr lang="en-US" b="true" sz="2499">
                  <a:solidFill>
                    <a:srgbClr val="FFFFFF"/>
                  </a:solidFill>
                  <a:latin typeface="Inter Bold"/>
                  <a:ea typeface="Inter Bold"/>
                  <a:cs typeface="Inter Bold"/>
                  <a:sym typeface="Inter Bold"/>
                </a:rPr>
                <a:t>https://api.gonaiot.com/opalo/usuarios/</a:t>
              </a:r>
            </a:p>
          </p:txBody>
        </p:sp>
        <p:sp>
          <p:nvSpPr>
            <p:cNvPr name="TextBox 9" id="9"/>
            <p:cNvSpPr txBox="true"/>
            <p:nvPr/>
          </p:nvSpPr>
          <p:spPr>
            <a:xfrm rot="0">
              <a:off x="0" y="4194704"/>
              <a:ext cx="16457837" cy="2405592"/>
            </a:xfrm>
            <a:prstGeom prst="rect">
              <a:avLst/>
            </a:prstGeom>
          </p:spPr>
          <p:txBody>
            <a:bodyPr anchor="t" rtlCol="false" tIns="0" lIns="0" bIns="0" rIns="0">
              <a:spAutoFit/>
            </a:bodyPr>
            <a:lstStyle/>
            <a:p>
              <a:pPr algn="l">
                <a:lnSpc>
                  <a:spcPts val="4199"/>
                </a:lnSpc>
              </a:pPr>
              <a:r>
                <a:rPr lang="en-US" sz="2999" b="true">
                  <a:solidFill>
                    <a:srgbClr val="FFFFFF"/>
                  </a:solidFill>
                  <a:latin typeface="Inter Bold"/>
                  <a:ea typeface="Inter Bold"/>
                  <a:cs typeface="Inter Bold"/>
                  <a:sym typeface="Inter Bold"/>
                </a:rPr>
                <a:t>SOLICITUD POST (CREAR)</a:t>
              </a:r>
            </a:p>
            <a:p>
              <a:pPr algn="l">
                <a:lnSpc>
                  <a:spcPts val="3499"/>
                </a:lnSpc>
              </a:pPr>
              <a:r>
                <a:rPr lang="en-US" sz="2499">
                  <a:solidFill>
                    <a:srgbClr val="FFFFFF"/>
                  </a:solidFill>
                  <a:latin typeface="Inter"/>
                  <a:ea typeface="Inter"/>
                  <a:cs typeface="Inter"/>
                  <a:sym typeface="Inter"/>
                </a:rPr>
                <a:t>CURL -X </a:t>
              </a:r>
              <a:r>
                <a:rPr lang="en-US" sz="2499">
                  <a:solidFill>
                    <a:srgbClr val="FF3142"/>
                  </a:solidFill>
                  <a:latin typeface="Inter"/>
                  <a:ea typeface="Inter"/>
                  <a:cs typeface="Inter"/>
                  <a:sym typeface="Inter"/>
                </a:rPr>
                <a:t>POST</a:t>
              </a:r>
              <a:r>
                <a:rPr lang="en-US" sz="2499">
                  <a:solidFill>
                    <a:srgbClr val="FFFFFF"/>
                  </a:solidFill>
                  <a:latin typeface="Inter"/>
                  <a:ea typeface="Inter"/>
                  <a:cs typeface="Inter"/>
                  <a:sym typeface="Inter"/>
                </a:rPr>
                <a:t> -H </a:t>
              </a:r>
              <a:r>
                <a:rPr lang="en-US" sz="2499">
                  <a:solidFill>
                    <a:srgbClr val="2682CF"/>
                  </a:solidFill>
                  <a:latin typeface="Inter"/>
                  <a:ea typeface="Inter"/>
                  <a:cs typeface="Inter"/>
                  <a:sym typeface="Inter"/>
                </a:rPr>
                <a:t>"X-API-KEY: OPALO"</a:t>
              </a:r>
              <a:r>
                <a:rPr lang="en-US" sz="2499">
                  <a:solidFill>
                    <a:srgbClr val="FFFFFF"/>
                  </a:solidFill>
                  <a:latin typeface="Inter"/>
                  <a:ea typeface="Inter"/>
                  <a:cs typeface="Inter"/>
                  <a:sym typeface="Inter"/>
                </a:rPr>
                <a:t> -H </a:t>
              </a:r>
              <a:r>
                <a:rPr lang="en-US" sz="2499">
                  <a:solidFill>
                    <a:srgbClr val="2682CF"/>
                  </a:solidFill>
                  <a:latin typeface="Inter"/>
                  <a:ea typeface="Inter"/>
                  <a:cs typeface="Inter"/>
                  <a:sym typeface="Inter"/>
                </a:rPr>
                <a:t>"CONTENT-TYPE: APPLICATION/JSON"</a:t>
              </a:r>
              <a:r>
                <a:rPr lang="en-US" sz="2499">
                  <a:solidFill>
                    <a:srgbClr val="FFFFFF"/>
                  </a:solidFill>
                  <a:latin typeface="Inter"/>
                  <a:ea typeface="Inter"/>
                  <a:cs typeface="Inter"/>
                  <a:sym typeface="Inter"/>
                </a:rPr>
                <a:t> \</a:t>
              </a:r>
            </a:p>
            <a:p>
              <a:pPr algn="l">
                <a:lnSpc>
                  <a:spcPts val="3499"/>
                </a:lnSpc>
              </a:pPr>
              <a:r>
                <a:rPr lang="en-US" sz="2499">
                  <a:solidFill>
                    <a:srgbClr val="FFFFFF"/>
                  </a:solidFill>
                  <a:latin typeface="Inter"/>
                  <a:ea typeface="Inter"/>
                  <a:cs typeface="Inter"/>
                  <a:sym typeface="Inter"/>
                </a:rPr>
                <a:t>-D </a:t>
              </a:r>
              <a:r>
                <a:rPr lang="en-US" sz="2499">
                  <a:solidFill>
                    <a:srgbClr val="4AD85C"/>
                  </a:solidFill>
                  <a:latin typeface="Inter"/>
                  <a:ea typeface="Inter"/>
                  <a:cs typeface="Inter"/>
                  <a:sym typeface="Inter"/>
                </a:rPr>
                <a:t>'{"NOMBRE": "JUAN PEREZ", "EMAIL": "JUAN.PEREZ@EXAMPLE.COM", "EDAD": 30}'</a:t>
              </a:r>
              <a:r>
                <a:rPr lang="en-US" sz="2499">
                  <a:solidFill>
                    <a:srgbClr val="FFFFFF"/>
                  </a:solidFill>
                  <a:latin typeface="Inter"/>
                  <a:ea typeface="Inter"/>
                  <a:cs typeface="Inter"/>
                  <a:sym typeface="Inter"/>
                </a:rPr>
                <a:t> \</a:t>
              </a:r>
            </a:p>
            <a:p>
              <a:pPr algn="l">
                <a:lnSpc>
                  <a:spcPts val="3499"/>
                </a:lnSpc>
                <a:spcBef>
                  <a:spcPct val="0"/>
                </a:spcBef>
              </a:pPr>
              <a:r>
                <a:rPr lang="en-US" b="true" sz="2499">
                  <a:solidFill>
                    <a:srgbClr val="FFFFFF"/>
                  </a:solidFill>
                  <a:latin typeface="Inter Bold"/>
                  <a:ea typeface="Inter Bold"/>
                  <a:cs typeface="Inter Bold"/>
                  <a:sym typeface="Inter Bold"/>
                </a:rPr>
                <a:t>HTTPS://API.GONAIOT.COM/OPALO/USUARIOS/</a:t>
              </a:r>
            </a:p>
          </p:txBody>
        </p:sp>
        <p:sp>
          <p:nvSpPr>
            <p:cNvPr name="TextBox 10" id="10"/>
            <p:cNvSpPr txBox="true"/>
            <p:nvPr/>
          </p:nvSpPr>
          <p:spPr>
            <a:xfrm rot="0">
              <a:off x="17422679" y="1000390"/>
              <a:ext cx="4633159" cy="7557558"/>
            </a:xfrm>
            <a:prstGeom prst="rect">
              <a:avLst/>
            </a:prstGeom>
          </p:spPr>
          <p:txBody>
            <a:bodyPr anchor="t" rtlCol="false" tIns="0" lIns="0" bIns="0" rIns="0">
              <a:spAutoFit/>
            </a:bodyPr>
            <a:lstStyle/>
            <a:p>
              <a:pPr algn="ctr">
                <a:lnSpc>
                  <a:spcPts val="3500"/>
                </a:lnSpc>
              </a:pPr>
              <a:r>
                <a:rPr lang="en-US" sz="2500">
                  <a:solidFill>
                    <a:srgbClr val="000000"/>
                  </a:solidFill>
                  <a:latin typeface="Inter"/>
                  <a:ea typeface="Inter"/>
                  <a:cs typeface="Inter"/>
                  <a:sym typeface="Inter"/>
                </a:rPr>
                <a:t>Para especificar el parámetro </a:t>
              </a:r>
            </a:p>
            <a:p>
              <a:pPr algn="ctr">
                <a:lnSpc>
                  <a:spcPts val="3500"/>
                </a:lnSpc>
              </a:pPr>
              <a:r>
                <a:rPr lang="en-US" sz="2500">
                  <a:solidFill>
                    <a:srgbClr val="000000"/>
                  </a:solidFill>
                  <a:latin typeface="Inter"/>
                  <a:ea typeface="Inter"/>
                  <a:cs typeface="Inter"/>
                  <a:sym typeface="Inter"/>
                </a:rPr>
                <a:t>(</a:t>
              </a:r>
              <a:r>
                <a:rPr lang="en-US" sz="2500" b="true">
                  <a:solidFill>
                    <a:srgbClr val="FF3142"/>
                  </a:solidFill>
                  <a:latin typeface="Inter Bold"/>
                  <a:ea typeface="Inter Bold"/>
                  <a:cs typeface="Inter Bold"/>
                  <a:sym typeface="Inter Bold"/>
                </a:rPr>
                <a:t>POST</a:t>
              </a:r>
              <a:r>
                <a:rPr lang="en-US" sz="2500">
                  <a:solidFill>
                    <a:srgbClr val="000000"/>
                  </a:solidFill>
                  <a:latin typeface="Inter"/>
                  <a:ea typeface="Inter"/>
                  <a:cs typeface="Inter"/>
                  <a:sym typeface="Inter"/>
                </a:rPr>
                <a:t>, </a:t>
              </a:r>
              <a:r>
                <a:rPr lang="en-US" sz="2500" b="true">
                  <a:solidFill>
                    <a:srgbClr val="FF3142"/>
                  </a:solidFill>
                  <a:latin typeface="Inter Bold"/>
                  <a:ea typeface="Inter Bold"/>
                  <a:cs typeface="Inter Bold"/>
                  <a:sym typeface="Inter Bold"/>
                </a:rPr>
                <a:t>PUT</a:t>
              </a:r>
              <a:r>
                <a:rPr lang="en-US" sz="2500">
                  <a:solidFill>
                    <a:srgbClr val="000000"/>
                  </a:solidFill>
                  <a:latin typeface="Inter"/>
                  <a:ea typeface="Inter"/>
                  <a:cs typeface="Inter"/>
                  <a:sym typeface="Inter"/>
                </a:rPr>
                <a:t>, </a:t>
              </a:r>
              <a:r>
                <a:rPr lang="en-US" sz="2500" b="true">
                  <a:solidFill>
                    <a:srgbClr val="FF3142"/>
                  </a:solidFill>
                  <a:latin typeface="Inter Bold"/>
                  <a:ea typeface="Inter Bold"/>
                  <a:cs typeface="Inter Bold"/>
                  <a:sym typeface="Inter Bold"/>
                </a:rPr>
                <a:t>DELETE</a:t>
              </a:r>
              <a:r>
                <a:rPr lang="en-US" sz="2500">
                  <a:solidFill>
                    <a:srgbClr val="000000"/>
                  </a:solidFill>
                  <a:latin typeface="Inter"/>
                  <a:ea typeface="Inter"/>
                  <a:cs typeface="Inter"/>
                  <a:sym typeface="Inter"/>
                </a:rPr>
                <a:t>) se debe usar </a:t>
              </a:r>
            </a:p>
            <a:p>
              <a:pPr algn="ctr">
                <a:lnSpc>
                  <a:spcPts val="3500"/>
                </a:lnSpc>
              </a:pPr>
              <a:r>
                <a:rPr lang="en-US" sz="2500">
                  <a:solidFill>
                    <a:srgbClr val="000000"/>
                  </a:solidFill>
                  <a:latin typeface="Inter"/>
                  <a:ea typeface="Inter"/>
                  <a:cs typeface="Inter"/>
                  <a:sym typeface="Inter"/>
                </a:rPr>
                <a:t>“</a:t>
              </a:r>
              <a:r>
                <a:rPr lang="en-US" sz="2500" b="true">
                  <a:solidFill>
                    <a:srgbClr val="000000"/>
                  </a:solidFill>
                  <a:latin typeface="Inter Bold"/>
                  <a:ea typeface="Inter Bold"/>
                  <a:cs typeface="Inter Bold"/>
                  <a:sym typeface="Inter Bold"/>
                </a:rPr>
                <a:t>-X [Parámetro]</a:t>
              </a:r>
              <a:r>
                <a:rPr lang="en-US" sz="2500">
                  <a:solidFill>
                    <a:srgbClr val="000000"/>
                  </a:solidFill>
                  <a:latin typeface="Inter"/>
                  <a:ea typeface="Inter"/>
                  <a:cs typeface="Inter"/>
                  <a:sym typeface="Inter"/>
                </a:rPr>
                <a:t>”.</a:t>
              </a:r>
            </a:p>
            <a:p>
              <a:pPr algn="ctr">
                <a:lnSpc>
                  <a:spcPts val="3500"/>
                </a:lnSpc>
              </a:pPr>
              <a:r>
                <a:rPr lang="en-US" sz="2500">
                  <a:solidFill>
                    <a:srgbClr val="000000"/>
                  </a:solidFill>
                  <a:latin typeface="Inter"/>
                  <a:ea typeface="Inter"/>
                  <a:cs typeface="Inter"/>
                  <a:sym typeface="Inter"/>
                </a:rPr>
                <a:t>Si se van a agregar o actualizar datos, debe especificarse el tipo (Ej: </a:t>
              </a:r>
              <a:r>
                <a:rPr lang="en-US" sz="2500" b="true">
                  <a:solidFill>
                    <a:srgbClr val="00BF63"/>
                  </a:solidFill>
                  <a:latin typeface="Inter Bold"/>
                  <a:ea typeface="Inter Bold"/>
                  <a:cs typeface="Inter Bold"/>
                  <a:sym typeface="Inter Bold"/>
                </a:rPr>
                <a:t>JSON</a:t>
              </a:r>
              <a:r>
                <a:rPr lang="en-US" sz="2500">
                  <a:solidFill>
                    <a:srgbClr val="000000"/>
                  </a:solidFill>
                  <a:latin typeface="Inter"/>
                  <a:ea typeface="Inter"/>
                  <a:cs typeface="Inter"/>
                  <a:sym typeface="Inter"/>
                </a:rPr>
                <a:t>) luego en el segundo “</a:t>
              </a:r>
              <a:r>
                <a:rPr lang="en-US" sz="2500" b="true">
                  <a:solidFill>
                    <a:srgbClr val="000000"/>
                  </a:solidFill>
                  <a:latin typeface="Inter Bold"/>
                  <a:ea typeface="Inter Bold"/>
                  <a:cs typeface="Inter Bold"/>
                  <a:sym typeface="Inter Bold"/>
                </a:rPr>
                <a:t>-H</a:t>
              </a:r>
              <a:r>
                <a:rPr lang="en-US" sz="2500">
                  <a:solidFill>
                    <a:srgbClr val="000000"/>
                  </a:solidFill>
                  <a:latin typeface="Inter"/>
                  <a:ea typeface="Inter"/>
                  <a:cs typeface="Inter"/>
                  <a:sym typeface="Inter"/>
                </a:rPr>
                <a:t>”</a:t>
              </a:r>
            </a:p>
            <a:p>
              <a:pPr algn="ctr">
                <a:lnSpc>
                  <a:spcPts val="3500"/>
                </a:lnSpc>
              </a:pPr>
              <a:r>
                <a:rPr lang="en-US" sz="2500">
                  <a:solidFill>
                    <a:srgbClr val="000000"/>
                  </a:solidFill>
                  <a:latin typeface="Inter"/>
                  <a:ea typeface="Inter"/>
                  <a:cs typeface="Inter"/>
                  <a:sym typeface="Inter"/>
                </a:rPr>
                <a:t>El “</a:t>
              </a:r>
              <a:r>
                <a:rPr lang="en-US" sz="2500" b="true">
                  <a:solidFill>
                    <a:srgbClr val="000000"/>
                  </a:solidFill>
                  <a:latin typeface="Inter Bold"/>
                  <a:ea typeface="Inter Bold"/>
                  <a:cs typeface="Inter Bold"/>
                  <a:sym typeface="Inter Bold"/>
                </a:rPr>
                <a:t>-d</a:t>
              </a:r>
              <a:r>
                <a:rPr lang="en-US" sz="2500">
                  <a:solidFill>
                    <a:srgbClr val="000000"/>
                  </a:solidFill>
                  <a:latin typeface="Inter"/>
                  <a:ea typeface="Inter"/>
                  <a:cs typeface="Inter"/>
                  <a:sym typeface="Inter"/>
                </a:rPr>
                <a:t>” se utiliza para incluir los </a:t>
              </a:r>
            </a:p>
            <a:p>
              <a:pPr algn="ctr">
                <a:lnSpc>
                  <a:spcPts val="3500"/>
                </a:lnSpc>
                <a:spcBef>
                  <a:spcPct val="0"/>
                </a:spcBef>
              </a:pPr>
              <a:r>
                <a:rPr lang="en-US" sz="2500">
                  <a:solidFill>
                    <a:srgbClr val="000000"/>
                  </a:solidFill>
                  <a:latin typeface="Inter"/>
                  <a:ea typeface="Inter"/>
                  <a:cs typeface="Inter"/>
                  <a:sym typeface="Inter"/>
                </a:rPr>
                <a:t>datos.</a:t>
              </a:r>
            </a:p>
          </p:txBody>
        </p:sp>
        <p:sp>
          <p:nvSpPr>
            <p:cNvPr name="TextBox 11" id="11"/>
            <p:cNvSpPr txBox="true"/>
            <p:nvPr/>
          </p:nvSpPr>
          <p:spPr>
            <a:xfrm rot="0">
              <a:off x="0" y="1829592"/>
              <a:ext cx="14066171" cy="1821392"/>
            </a:xfrm>
            <a:prstGeom prst="rect">
              <a:avLst/>
            </a:prstGeom>
          </p:spPr>
          <p:txBody>
            <a:bodyPr anchor="t" rtlCol="false" tIns="0" lIns="0" bIns="0" rIns="0">
              <a:spAutoFit/>
            </a:bodyPr>
            <a:lstStyle/>
            <a:p>
              <a:pPr algn="l">
                <a:lnSpc>
                  <a:spcPts val="4199"/>
                </a:lnSpc>
              </a:pPr>
              <a:r>
                <a:rPr lang="en-US" sz="2999" b="true">
                  <a:solidFill>
                    <a:srgbClr val="FFFFFF"/>
                  </a:solidFill>
                  <a:latin typeface="Inter Bold"/>
                  <a:ea typeface="Inter Bold"/>
                  <a:cs typeface="Inter Bold"/>
                  <a:sym typeface="Inter Bold"/>
                </a:rPr>
                <a:t>SOLICITUD DELETE (ELIMINAR)</a:t>
              </a:r>
            </a:p>
            <a:p>
              <a:pPr algn="l">
                <a:lnSpc>
                  <a:spcPts val="3499"/>
                </a:lnSpc>
                <a:spcBef>
                  <a:spcPct val="0"/>
                </a:spcBef>
              </a:pPr>
              <a:r>
                <a:rPr lang="en-US" sz="2499">
                  <a:solidFill>
                    <a:srgbClr val="FFFFFF"/>
                  </a:solidFill>
                  <a:latin typeface="Inter"/>
                  <a:ea typeface="Inter"/>
                  <a:cs typeface="Inter"/>
                  <a:sym typeface="Inter"/>
                </a:rPr>
                <a:t>curl -X </a:t>
              </a:r>
              <a:r>
                <a:rPr lang="en-US" sz="2499">
                  <a:solidFill>
                    <a:srgbClr val="FF3142"/>
                  </a:solidFill>
                  <a:latin typeface="Inter"/>
                  <a:ea typeface="Inter"/>
                  <a:cs typeface="Inter"/>
                  <a:sym typeface="Inter"/>
                </a:rPr>
                <a:t>DELETE</a:t>
              </a:r>
              <a:r>
                <a:rPr lang="en-US" sz="2499">
                  <a:solidFill>
                    <a:srgbClr val="FFFFFF"/>
                  </a:solidFill>
                  <a:latin typeface="Inter"/>
                  <a:ea typeface="Inter"/>
                  <a:cs typeface="Inter"/>
                  <a:sym typeface="Inter"/>
                </a:rPr>
                <a:t> -H </a:t>
              </a:r>
              <a:r>
                <a:rPr lang="en-US" sz="2499">
                  <a:solidFill>
                    <a:srgbClr val="2682CF"/>
                  </a:solidFill>
                  <a:latin typeface="Inter"/>
                  <a:ea typeface="Inter"/>
                  <a:cs typeface="Inter"/>
                  <a:sym typeface="Inter"/>
                </a:rPr>
                <a:t>"X-API-KEY: opalo"</a:t>
              </a:r>
              <a:r>
                <a:rPr lang="en-US" sz="2499">
                  <a:solidFill>
                    <a:srgbClr val="FFFFFF"/>
                  </a:solidFill>
                  <a:latin typeface="Inter"/>
                  <a:ea typeface="Inter"/>
                  <a:cs typeface="Inter"/>
                  <a:sym typeface="Inter"/>
                </a:rPr>
                <a:t> </a:t>
              </a:r>
              <a:r>
                <a:rPr lang="en-US" b="true" sz="2499">
                  <a:solidFill>
                    <a:srgbClr val="FFFFFF"/>
                  </a:solidFill>
                  <a:latin typeface="Inter Bold"/>
                  <a:ea typeface="Inter Bold"/>
                  <a:cs typeface="Inter Bold"/>
                  <a:sym typeface="Inter Bold"/>
                </a:rPr>
                <a:t>https://api.gonaiot.com/opalo/usuarios/ID_USUARIO</a:t>
              </a:r>
            </a:p>
          </p:txBody>
        </p:sp>
        <p:sp>
          <p:nvSpPr>
            <p:cNvPr name="TextBox 12" id="12"/>
            <p:cNvSpPr txBox="true"/>
            <p:nvPr/>
          </p:nvSpPr>
          <p:spPr>
            <a:xfrm rot="0">
              <a:off x="0" y="7200371"/>
              <a:ext cx="14614164" cy="2405592"/>
            </a:xfrm>
            <a:prstGeom prst="rect">
              <a:avLst/>
            </a:prstGeom>
          </p:spPr>
          <p:txBody>
            <a:bodyPr anchor="t" rtlCol="false" tIns="0" lIns="0" bIns="0" rIns="0">
              <a:spAutoFit/>
            </a:bodyPr>
            <a:lstStyle/>
            <a:p>
              <a:pPr algn="l">
                <a:lnSpc>
                  <a:spcPts val="4199"/>
                </a:lnSpc>
              </a:pPr>
              <a:r>
                <a:rPr lang="en-US" sz="2999" b="true">
                  <a:solidFill>
                    <a:srgbClr val="FFFFFF"/>
                  </a:solidFill>
                  <a:latin typeface="Inter Bold"/>
                  <a:ea typeface="Inter Bold"/>
                  <a:cs typeface="Inter Bold"/>
                  <a:sym typeface="Inter Bold"/>
                </a:rPr>
                <a:t>SOLICITUD PUT (ACTUALIZAR)</a:t>
              </a:r>
            </a:p>
            <a:p>
              <a:pPr algn="l">
                <a:lnSpc>
                  <a:spcPts val="3499"/>
                </a:lnSpc>
              </a:pPr>
              <a:r>
                <a:rPr lang="en-US" sz="2499">
                  <a:solidFill>
                    <a:srgbClr val="FFFFFF"/>
                  </a:solidFill>
                  <a:latin typeface="Inter"/>
                  <a:ea typeface="Inter"/>
                  <a:cs typeface="Inter"/>
                  <a:sym typeface="Inter"/>
                </a:rPr>
                <a:t>CURL -X </a:t>
              </a:r>
              <a:r>
                <a:rPr lang="en-US" sz="2499">
                  <a:solidFill>
                    <a:srgbClr val="FF3142"/>
                  </a:solidFill>
                  <a:latin typeface="Inter"/>
                  <a:ea typeface="Inter"/>
                  <a:cs typeface="Inter"/>
                  <a:sym typeface="Inter"/>
                </a:rPr>
                <a:t>PUT</a:t>
              </a:r>
              <a:r>
                <a:rPr lang="en-US" sz="2499">
                  <a:solidFill>
                    <a:srgbClr val="FFFFFF"/>
                  </a:solidFill>
                  <a:latin typeface="Inter"/>
                  <a:ea typeface="Inter"/>
                  <a:cs typeface="Inter"/>
                  <a:sym typeface="Inter"/>
                </a:rPr>
                <a:t> -H </a:t>
              </a:r>
              <a:r>
                <a:rPr lang="en-US" sz="2499">
                  <a:solidFill>
                    <a:srgbClr val="2682CF"/>
                  </a:solidFill>
                  <a:latin typeface="Inter"/>
                  <a:ea typeface="Inter"/>
                  <a:cs typeface="Inter"/>
                  <a:sym typeface="Inter"/>
                </a:rPr>
                <a:t>"X-API-KEY: OPALO"</a:t>
              </a:r>
              <a:r>
                <a:rPr lang="en-US" sz="2499">
                  <a:solidFill>
                    <a:srgbClr val="FFFFFF"/>
                  </a:solidFill>
                  <a:latin typeface="Inter"/>
                  <a:ea typeface="Inter"/>
                  <a:cs typeface="Inter"/>
                  <a:sym typeface="Inter"/>
                </a:rPr>
                <a:t> -H </a:t>
              </a:r>
              <a:r>
                <a:rPr lang="en-US" sz="2499">
                  <a:solidFill>
                    <a:srgbClr val="2682CF"/>
                  </a:solidFill>
                  <a:latin typeface="Inter"/>
                  <a:ea typeface="Inter"/>
                  <a:cs typeface="Inter"/>
                  <a:sym typeface="Inter"/>
                </a:rPr>
                <a:t>"CONTENT-TYPE: APPLICATION/JSON"</a:t>
              </a:r>
              <a:r>
                <a:rPr lang="en-US" sz="2499">
                  <a:solidFill>
                    <a:srgbClr val="FFFFFF"/>
                  </a:solidFill>
                  <a:latin typeface="Inter"/>
                  <a:ea typeface="Inter"/>
                  <a:cs typeface="Inter"/>
                  <a:sym typeface="Inter"/>
                </a:rPr>
                <a:t> \</a:t>
              </a:r>
            </a:p>
            <a:p>
              <a:pPr algn="l">
                <a:lnSpc>
                  <a:spcPts val="3499"/>
                </a:lnSpc>
              </a:pPr>
              <a:r>
                <a:rPr lang="en-US" sz="2499">
                  <a:solidFill>
                    <a:srgbClr val="FFFFFF"/>
                  </a:solidFill>
                  <a:latin typeface="Inter"/>
                  <a:ea typeface="Inter"/>
                  <a:cs typeface="Inter"/>
                  <a:sym typeface="Inter"/>
                </a:rPr>
                <a:t>-D </a:t>
              </a:r>
              <a:r>
                <a:rPr lang="en-US" sz="2499">
                  <a:solidFill>
                    <a:srgbClr val="4AD85C"/>
                  </a:solidFill>
                  <a:latin typeface="Inter"/>
                  <a:ea typeface="Inter"/>
                  <a:cs typeface="Inter"/>
                  <a:sym typeface="Inter"/>
                </a:rPr>
                <a:t>'{"NOMBRE": "JUAN P. GOMEZ", "EDAD": 31}'</a:t>
              </a:r>
              <a:r>
                <a:rPr lang="en-US" sz="2499">
                  <a:solidFill>
                    <a:srgbClr val="FFFFFF"/>
                  </a:solidFill>
                  <a:latin typeface="Inter"/>
                  <a:ea typeface="Inter"/>
                  <a:cs typeface="Inter"/>
                  <a:sym typeface="Inter"/>
                </a:rPr>
                <a:t> \</a:t>
              </a:r>
            </a:p>
            <a:p>
              <a:pPr algn="l">
                <a:lnSpc>
                  <a:spcPts val="3499"/>
                </a:lnSpc>
                <a:spcBef>
                  <a:spcPct val="0"/>
                </a:spcBef>
              </a:pPr>
              <a:r>
                <a:rPr lang="en-US" b="true" sz="2499">
                  <a:solidFill>
                    <a:srgbClr val="FFFFFF"/>
                  </a:solidFill>
                  <a:latin typeface="Inter Bold"/>
                  <a:ea typeface="Inter Bold"/>
                  <a:cs typeface="Inter Bold"/>
                  <a:sym typeface="Inter Bold"/>
                </a:rPr>
                <a:t>HTTPS://API.GONAIOT.COM/OPALO/USUARIOS/ID_USUARIO</a:t>
              </a:r>
            </a:p>
          </p:txBody>
        </p:sp>
      </p:grpSp>
      <p:grpSp>
        <p:nvGrpSpPr>
          <p:cNvPr name="Group 13" id="13"/>
          <p:cNvGrpSpPr/>
          <p:nvPr/>
        </p:nvGrpSpPr>
        <p:grpSpPr>
          <a:xfrm rot="0">
            <a:off x="723304" y="461166"/>
            <a:ext cx="16705206" cy="1625403"/>
            <a:chOff x="0" y="0"/>
            <a:chExt cx="22273608" cy="2167205"/>
          </a:xfrm>
        </p:grpSpPr>
        <p:grpSp>
          <p:nvGrpSpPr>
            <p:cNvPr name="Group 14" id="14"/>
            <p:cNvGrpSpPr/>
            <p:nvPr/>
          </p:nvGrpSpPr>
          <p:grpSpPr>
            <a:xfrm rot="0">
              <a:off x="0" y="55764"/>
              <a:ext cx="6008010" cy="912939"/>
              <a:chOff x="0" y="0"/>
              <a:chExt cx="1186767" cy="180334"/>
            </a:xfrm>
          </p:grpSpPr>
          <p:sp>
            <p:nvSpPr>
              <p:cNvPr name="Freeform 15" id="15"/>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390743" y="251037"/>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sp>
          <p:nvSpPr>
            <p:cNvPr name="TextBox 18" id="18"/>
            <p:cNvSpPr txBox="true"/>
            <p:nvPr/>
          </p:nvSpPr>
          <p:spPr>
            <a:xfrm rot="0">
              <a:off x="6954720" y="47625"/>
              <a:ext cx="15318888" cy="976842"/>
            </a:xfrm>
            <a:prstGeom prst="rect">
              <a:avLst/>
            </a:prstGeom>
          </p:spPr>
          <p:txBody>
            <a:bodyPr anchor="t" rtlCol="false" tIns="0" lIns="0" bIns="0" rIns="0">
              <a:spAutoFit/>
            </a:bodyPr>
            <a:lstStyle/>
            <a:p>
              <a:pPr algn="l">
                <a:lnSpc>
                  <a:spcPts val="5500"/>
                </a:lnSpc>
              </a:pPr>
              <a:r>
                <a:rPr lang="en-US" b="true" sz="5000">
                  <a:solidFill>
                    <a:srgbClr val="FFFFFF"/>
                  </a:solidFill>
                  <a:latin typeface="Inter Semi-Bold"/>
                  <a:ea typeface="Inter Semi-Bold"/>
                  <a:cs typeface="Inter Semi-Bold"/>
                  <a:sym typeface="Inter Semi-Bold"/>
                </a:rPr>
                <a:t>¿CÓMO SE MANIPULAN LAS RUTAS?</a:t>
              </a:r>
            </a:p>
          </p:txBody>
        </p:sp>
        <p:sp>
          <p:nvSpPr>
            <p:cNvPr name="TextBox 19" id="19"/>
            <p:cNvSpPr txBox="true"/>
            <p:nvPr/>
          </p:nvSpPr>
          <p:spPr>
            <a:xfrm rot="0">
              <a:off x="533762" y="1629571"/>
              <a:ext cx="21387665" cy="537634"/>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Inter"/>
                  <a:ea typeface="Inter"/>
                  <a:cs typeface="Inter"/>
                  <a:sym typeface="Inter"/>
                </a:rPr>
                <a:t>Se requiere una </a:t>
              </a:r>
              <a:r>
                <a:rPr lang="en-US" b="true" sz="2499">
                  <a:solidFill>
                    <a:srgbClr val="FFFFFF"/>
                  </a:solidFill>
                  <a:latin typeface="Inter Bold"/>
                  <a:ea typeface="Inter Bold"/>
                  <a:cs typeface="Inter Bold"/>
                  <a:sym typeface="Inter Bold"/>
                </a:rPr>
                <a:t>clave API</a:t>
              </a:r>
              <a:r>
                <a:rPr lang="en-US" sz="2499">
                  <a:solidFill>
                    <a:srgbClr val="FFFFFF"/>
                  </a:solidFill>
                  <a:latin typeface="Inter"/>
                  <a:ea typeface="Inter"/>
                  <a:cs typeface="Inter"/>
                  <a:sym typeface="Inter"/>
                </a:rPr>
                <a:t> para todas las solicitudes a modo de “</a:t>
              </a:r>
              <a:r>
                <a:rPr lang="en-US" b="true" sz="2499">
                  <a:solidFill>
                    <a:srgbClr val="FFFFFF"/>
                  </a:solidFill>
                  <a:latin typeface="Inter Bold"/>
                  <a:ea typeface="Inter Bold"/>
                  <a:cs typeface="Inter Bold"/>
                  <a:sym typeface="Inter Bold"/>
                </a:rPr>
                <a:t>Autenticación</a:t>
              </a:r>
              <a:r>
                <a:rPr lang="en-US" sz="2499">
                  <a:solidFill>
                    <a:srgbClr val="FFFFFF"/>
                  </a:solidFill>
                  <a:latin typeface="Inter"/>
                  <a:ea typeface="Inter"/>
                  <a:cs typeface="Inter"/>
                  <a:sym typeface="Inter"/>
                </a:rPr>
                <a:t>”. Nuestra clave es “</a:t>
              </a:r>
              <a:r>
                <a:rPr lang="en-US" b="true" sz="2499">
                  <a:solidFill>
                    <a:srgbClr val="FFFFFF"/>
                  </a:solidFill>
                  <a:latin typeface="Inter Bold"/>
                  <a:ea typeface="Inter Bold"/>
                  <a:cs typeface="Inter Bold"/>
                  <a:sym typeface="Inter Bold"/>
                </a:rPr>
                <a:t>opalo</a:t>
              </a:r>
              <a:r>
                <a:rPr lang="en-US" sz="2499">
                  <a:solidFill>
                    <a:srgbClr val="FFFFFF"/>
                  </a:solidFill>
                  <a:latin typeface="Inter"/>
                  <a:ea typeface="Inter"/>
                  <a:cs typeface="Inter"/>
                  <a:sym typeface="Inter"/>
                </a:rPr>
                <a:t>”.</a:t>
              </a:r>
            </a:p>
          </p:txBody>
        </p:sp>
      </p:grpSp>
    </p:spTree>
  </p:cSld>
  <p:clrMapOvr>
    <a:masterClrMapping/>
  </p:clrMapOvr>
  <p:transition spd="fast">
    <p:cover dir="d"/>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5342260" y="1371052"/>
            <a:ext cx="12031579" cy="8229600"/>
          </a:xfrm>
          <a:custGeom>
            <a:avLst/>
            <a:gdLst/>
            <a:ahLst/>
            <a:cxnLst/>
            <a:rect r="r" b="b" t="t" l="l"/>
            <a:pathLst>
              <a:path h="8229600" w="12031579">
                <a:moveTo>
                  <a:pt x="12031579" y="0"/>
                </a:moveTo>
                <a:lnTo>
                  <a:pt x="0" y="0"/>
                </a:lnTo>
                <a:lnTo>
                  <a:pt x="0" y="8229600"/>
                </a:lnTo>
                <a:lnTo>
                  <a:pt x="12031579" y="8229600"/>
                </a:lnTo>
                <a:lnTo>
                  <a:pt x="12031579" y="0"/>
                </a:lnTo>
                <a:close/>
              </a:path>
            </a:pathLst>
          </a:custGeom>
          <a:blipFill>
            <a:blip r:embed="rId2"/>
            <a:stretch>
              <a:fillRect l="0" t="0" r="0" b="0"/>
            </a:stretch>
          </a:blipFill>
        </p:spPr>
      </p:sp>
      <p:grpSp>
        <p:nvGrpSpPr>
          <p:cNvPr name="Group 3" id="3"/>
          <p:cNvGrpSpPr/>
          <p:nvPr/>
        </p:nvGrpSpPr>
        <p:grpSpPr>
          <a:xfrm rot="0">
            <a:off x="1610603" y="6072767"/>
            <a:ext cx="2848469" cy="3595922"/>
            <a:chOff x="0" y="0"/>
            <a:chExt cx="3797958" cy="4794563"/>
          </a:xfrm>
        </p:grpSpPr>
        <p:grpSp>
          <p:nvGrpSpPr>
            <p:cNvPr name="Group 4" id="4"/>
            <p:cNvGrpSpPr/>
            <p:nvPr/>
          </p:nvGrpSpPr>
          <p:grpSpPr>
            <a:xfrm rot="0">
              <a:off x="0" y="0"/>
              <a:ext cx="3797958" cy="4794563"/>
              <a:chOff x="0" y="0"/>
              <a:chExt cx="1557095" cy="1965685"/>
            </a:xfrm>
          </p:grpSpPr>
          <p:sp>
            <p:nvSpPr>
              <p:cNvPr name="Freeform 5" id="5"/>
              <p:cNvSpPr/>
              <p:nvPr/>
            </p:nvSpPr>
            <p:spPr>
              <a:xfrm flipH="false" flipV="false" rot="0">
                <a:off x="0" y="0"/>
                <a:ext cx="1557095" cy="1965685"/>
              </a:xfrm>
              <a:custGeom>
                <a:avLst/>
                <a:gdLst/>
                <a:ahLst/>
                <a:cxnLst/>
                <a:rect r="r" b="b" t="t" l="l"/>
                <a:pathLst>
                  <a:path h="1965685" w="1557095">
                    <a:moveTo>
                      <a:pt x="64183" y="0"/>
                    </a:moveTo>
                    <a:lnTo>
                      <a:pt x="1492911" y="0"/>
                    </a:lnTo>
                    <a:cubicBezTo>
                      <a:pt x="1509934" y="0"/>
                      <a:pt x="1526259" y="6762"/>
                      <a:pt x="1538296" y="18799"/>
                    </a:cubicBezTo>
                    <a:cubicBezTo>
                      <a:pt x="1550333" y="30836"/>
                      <a:pt x="1557095" y="47161"/>
                      <a:pt x="1557095" y="64183"/>
                    </a:cubicBezTo>
                    <a:lnTo>
                      <a:pt x="1557095" y="1901501"/>
                    </a:lnTo>
                    <a:cubicBezTo>
                      <a:pt x="1557095" y="1936949"/>
                      <a:pt x="1528359" y="1965685"/>
                      <a:pt x="1492911" y="1965685"/>
                    </a:cubicBezTo>
                    <a:lnTo>
                      <a:pt x="64183" y="1965685"/>
                    </a:lnTo>
                    <a:cubicBezTo>
                      <a:pt x="47161" y="1965685"/>
                      <a:pt x="30836" y="1958922"/>
                      <a:pt x="18799" y="1946886"/>
                    </a:cubicBezTo>
                    <a:cubicBezTo>
                      <a:pt x="6762" y="1934849"/>
                      <a:pt x="0" y="1918524"/>
                      <a:pt x="0" y="1901501"/>
                    </a:cubicBezTo>
                    <a:lnTo>
                      <a:pt x="0" y="64183"/>
                    </a:lnTo>
                    <a:cubicBezTo>
                      <a:pt x="0" y="47161"/>
                      <a:pt x="6762" y="30836"/>
                      <a:pt x="18799" y="18799"/>
                    </a:cubicBezTo>
                    <a:cubicBezTo>
                      <a:pt x="30836" y="6762"/>
                      <a:pt x="47161" y="0"/>
                      <a:pt x="64183" y="0"/>
                    </a:cubicBezTo>
                    <a:close/>
                  </a:path>
                </a:pathLst>
              </a:custGeom>
              <a:solidFill>
                <a:srgbClr val="000000">
                  <a:alpha val="0"/>
                </a:srgbClr>
              </a:solidFill>
              <a:ln w="38100" cap="rnd">
                <a:solidFill>
                  <a:srgbClr val="FFFFFF"/>
                </a:solidFill>
                <a:prstDash val="solid"/>
                <a:round/>
              </a:ln>
            </p:spPr>
          </p:sp>
          <p:sp>
            <p:nvSpPr>
              <p:cNvPr name="TextBox 6" id="6"/>
              <p:cNvSpPr txBox="true"/>
              <p:nvPr/>
            </p:nvSpPr>
            <p:spPr>
              <a:xfrm>
                <a:off x="0" y="-38100"/>
                <a:ext cx="1557095" cy="2003785"/>
              </a:xfrm>
              <a:prstGeom prst="rect">
                <a:avLst/>
              </a:prstGeom>
            </p:spPr>
            <p:txBody>
              <a:bodyPr anchor="ctr" rtlCol="false" tIns="52859" lIns="52859" bIns="52859" rIns="52859"/>
              <a:lstStyle/>
              <a:p>
                <a:pPr algn="ctr">
                  <a:lnSpc>
                    <a:spcPts val="3079"/>
                  </a:lnSpc>
                </a:pPr>
              </a:p>
            </p:txBody>
          </p:sp>
        </p:grpSp>
        <p:grpSp>
          <p:nvGrpSpPr>
            <p:cNvPr name="Group 7" id="7"/>
            <p:cNvGrpSpPr/>
            <p:nvPr/>
          </p:nvGrpSpPr>
          <p:grpSpPr>
            <a:xfrm rot="0">
              <a:off x="107834" y="96895"/>
              <a:ext cx="3582291" cy="4600773"/>
              <a:chOff x="0" y="0"/>
              <a:chExt cx="571279" cy="733700"/>
            </a:xfrm>
          </p:grpSpPr>
          <p:sp>
            <p:nvSpPr>
              <p:cNvPr name="Freeform 8" id="8"/>
              <p:cNvSpPr/>
              <p:nvPr/>
            </p:nvSpPr>
            <p:spPr>
              <a:xfrm flipH="false" flipV="false" rot="0">
                <a:off x="0" y="0"/>
                <a:ext cx="571279" cy="733700"/>
              </a:xfrm>
              <a:custGeom>
                <a:avLst/>
                <a:gdLst/>
                <a:ahLst/>
                <a:cxnLst/>
                <a:rect r="r" b="b" t="t" l="l"/>
                <a:pathLst>
                  <a:path h="733700" w="571279">
                    <a:moveTo>
                      <a:pt x="65379" y="0"/>
                    </a:moveTo>
                    <a:lnTo>
                      <a:pt x="505900" y="0"/>
                    </a:lnTo>
                    <a:cubicBezTo>
                      <a:pt x="542008" y="0"/>
                      <a:pt x="571279" y="29271"/>
                      <a:pt x="571279" y="65379"/>
                    </a:cubicBezTo>
                    <a:lnTo>
                      <a:pt x="571279" y="668321"/>
                    </a:lnTo>
                    <a:cubicBezTo>
                      <a:pt x="571279" y="704429"/>
                      <a:pt x="542008" y="733700"/>
                      <a:pt x="505900" y="733700"/>
                    </a:cubicBezTo>
                    <a:lnTo>
                      <a:pt x="65379" y="733700"/>
                    </a:lnTo>
                    <a:cubicBezTo>
                      <a:pt x="29271" y="733700"/>
                      <a:pt x="0" y="704429"/>
                      <a:pt x="0" y="668321"/>
                    </a:cubicBezTo>
                    <a:lnTo>
                      <a:pt x="0" y="65379"/>
                    </a:lnTo>
                    <a:cubicBezTo>
                      <a:pt x="0" y="29271"/>
                      <a:pt x="29271" y="0"/>
                      <a:pt x="65379" y="0"/>
                    </a:cubicBezTo>
                    <a:close/>
                  </a:path>
                </a:pathLst>
              </a:custGeom>
              <a:blipFill>
                <a:blip r:embed="rId3"/>
                <a:stretch>
                  <a:fillRect l="-1591" t="0" r="-1591" b="0"/>
                </a:stretch>
              </a:blipFill>
            </p:spPr>
          </p:sp>
        </p:grpSp>
      </p:grpSp>
      <p:grpSp>
        <p:nvGrpSpPr>
          <p:cNvPr name="Group 9" id="9"/>
          <p:cNvGrpSpPr/>
          <p:nvPr/>
        </p:nvGrpSpPr>
        <p:grpSpPr>
          <a:xfrm rot="0">
            <a:off x="781834" y="686348"/>
            <a:ext cx="4506008" cy="684704"/>
            <a:chOff x="0" y="0"/>
            <a:chExt cx="6008010" cy="912939"/>
          </a:xfrm>
        </p:grpSpPr>
        <p:grpSp>
          <p:nvGrpSpPr>
            <p:cNvPr name="Group 10" id="10"/>
            <p:cNvGrpSpPr/>
            <p:nvPr/>
          </p:nvGrpSpPr>
          <p:grpSpPr>
            <a:xfrm rot="0">
              <a:off x="0" y="0"/>
              <a:ext cx="6008010" cy="912939"/>
              <a:chOff x="0" y="0"/>
              <a:chExt cx="1186767" cy="180334"/>
            </a:xfrm>
          </p:grpSpPr>
          <p:sp>
            <p:nvSpPr>
              <p:cNvPr name="Freeform 11" id="11"/>
              <p:cNvSpPr/>
              <p:nvPr/>
            </p:nvSpPr>
            <p:spPr>
              <a:xfrm flipH="false" flipV="false" rot="0">
                <a:off x="0" y="0"/>
                <a:ext cx="1186767" cy="180334"/>
              </a:xfrm>
              <a:custGeom>
                <a:avLst/>
                <a:gdLst/>
                <a:ahLst/>
                <a:cxnLst/>
                <a:rect r="r" b="b" t="t" l="l"/>
                <a:pathLst>
                  <a:path h="180334" w="1186767">
                    <a:moveTo>
                      <a:pt x="87625" y="0"/>
                    </a:moveTo>
                    <a:lnTo>
                      <a:pt x="1099143" y="0"/>
                    </a:lnTo>
                    <a:cubicBezTo>
                      <a:pt x="1122382" y="0"/>
                      <a:pt x="1144670" y="9232"/>
                      <a:pt x="1161103" y="25665"/>
                    </a:cubicBezTo>
                    <a:cubicBezTo>
                      <a:pt x="1177535" y="42098"/>
                      <a:pt x="1186767" y="64385"/>
                      <a:pt x="1186767" y="87625"/>
                    </a:cubicBezTo>
                    <a:lnTo>
                      <a:pt x="1186767" y="92709"/>
                    </a:lnTo>
                    <a:cubicBezTo>
                      <a:pt x="1186767" y="115948"/>
                      <a:pt x="1177535" y="138236"/>
                      <a:pt x="1161103" y="154669"/>
                    </a:cubicBezTo>
                    <a:cubicBezTo>
                      <a:pt x="1144670" y="171102"/>
                      <a:pt x="1122382" y="180334"/>
                      <a:pt x="1099143" y="180334"/>
                    </a:cubicBezTo>
                    <a:lnTo>
                      <a:pt x="87625" y="180334"/>
                    </a:lnTo>
                    <a:cubicBezTo>
                      <a:pt x="64385" y="180334"/>
                      <a:pt x="42098" y="171102"/>
                      <a:pt x="25665" y="154669"/>
                    </a:cubicBezTo>
                    <a:cubicBezTo>
                      <a:pt x="9232" y="138236"/>
                      <a:pt x="0" y="115948"/>
                      <a:pt x="0" y="92709"/>
                    </a:cubicBezTo>
                    <a:lnTo>
                      <a:pt x="0" y="87625"/>
                    </a:lnTo>
                    <a:cubicBezTo>
                      <a:pt x="0" y="64385"/>
                      <a:pt x="9232" y="42098"/>
                      <a:pt x="25665" y="25665"/>
                    </a:cubicBezTo>
                    <a:cubicBezTo>
                      <a:pt x="42098" y="9232"/>
                      <a:pt x="64385" y="0"/>
                      <a:pt x="87625" y="0"/>
                    </a:cubicBezTo>
                    <a:close/>
                  </a:path>
                </a:pathLst>
              </a:custGeom>
              <a:solidFill>
                <a:srgbClr val="000000">
                  <a:alpha val="0"/>
                </a:srgbClr>
              </a:solidFill>
              <a:ln w="38100" cap="rnd">
                <a:solidFill>
                  <a:srgbClr val="FFFFFF"/>
                </a:solidFill>
                <a:prstDash val="solid"/>
                <a:round/>
              </a:ln>
            </p:spPr>
          </p:sp>
          <p:sp>
            <p:nvSpPr>
              <p:cNvPr name="TextBox 12" id="12"/>
              <p:cNvSpPr txBox="true"/>
              <p:nvPr/>
            </p:nvSpPr>
            <p:spPr>
              <a:xfrm>
                <a:off x="0" y="-38100"/>
                <a:ext cx="1186767" cy="21843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90743" y="195273"/>
              <a:ext cx="5226525" cy="484293"/>
            </a:xfrm>
            <a:prstGeom prst="rect">
              <a:avLst/>
            </a:prstGeom>
          </p:spPr>
          <p:txBody>
            <a:bodyPr anchor="t" rtlCol="false" tIns="0" lIns="0" bIns="0" rIns="0">
              <a:spAutoFit/>
            </a:bodyPr>
            <a:lstStyle/>
            <a:p>
              <a:pPr algn="ctr">
                <a:lnSpc>
                  <a:spcPts val="3079"/>
                </a:lnSpc>
                <a:spcBef>
                  <a:spcPct val="0"/>
                </a:spcBef>
              </a:pPr>
              <a:r>
                <a:rPr lang="en-US" b="true" sz="2199">
                  <a:solidFill>
                    <a:srgbClr val="FFFFFF"/>
                  </a:solidFill>
                  <a:latin typeface="Inter Medium"/>
                  <a:ea typeface="Inter Medium"/>
                  <a:cs typeface="Inter Medium"/>
                  <a:sym typeface="Inter Medium"/>
                </a:rPr>
                <a:t>MEDIDOR DE GLUCOSA IOT</a:t>
              </a:r>
            </a:p>
          </p:txBody>
        </p:sp>
      </p:grpSp>
      <p:sp>
        <p:nvSpPr>
          <p:cNvPr name="TextBox 14" id="14"/>
          <p:cNvSpPr txBox="true"/>
          <p:nvPr/>
        </p:nvSpPr>
        <p:spPr>
          <a:xfrm rot="0">
            <a:off x="673529" y="2181400"/>
            <a:ext cx="4722617" cy="3138170"/>
          </a:xfrm>
          <a:prstGeom prst="rect">
            <a:avLst/>
          </a:prstGeom>
        </p:spPr>
        <p:txBody>
          <a:bodyPr anchor="t" rtlCol="false" tIns="0" lIns="0" bIns="0" rIns="0">
            <a:spAutoFit/>
          </a:bodyPr>
          <a:lstStyle/>
          <a:p>
            <a:pPr algn="ctr">
              <a:lnSpc>
                <a:spcPts val="6160"/>
              </a:lnSpc>
            </a:pPr>
            <a:r>
              <a:rPr lang="en-US" b="true" sz="5600">
                <a:solidFill>
                  <a:srgbClr val="FFFFFF"/>
                </a:solidFill>
                <a:latin typeface="Inter Semi-Bold"/>
                <a:ea typeface="Inter Semi-Bold"/>
                <a:cs typeface="Inter Semi-Bold"/>
                <a:sym typeface="Inter Semi-Bold"/>
              </a:rPr>
              <a:t>¿QUÉ SON LOS ARCHIVOS</a:t>
            </a:r>
          </a:p>
          <a:p>
            <a:pPr algn="ctr">
              <a:lnSpc>
                <a:spcPts val="6160"/>
              </a:lnSpc>
            </a:pPr>
            <a:r>
              <a:rPr lang="en-US" b="true" sz="5600">
                <a:solidFill>
                  <a:srgbClr val="FFFFFF"/>
                </a:solidFill>
                <a:latin typeface="Inter Semi-Bold"/>
                <a:ea typeface="Inter Semi-Bold"/>
                <a:cs typeface="Inter Semi-Bold"/>
                <a:sym typeface="Inter Semi-Bold"/>
              </a:rPr>
              <a:t>JSON?</a:t>
            </a:r>
          </a:p>
        </p:txBody>
      </p:sp>
      <p:sp>
        <p:nvSpPr>
          <p:cNvPr name="TextBox 15" id="15"/>
          <p:cNvSpPr txBox="true"/>
          <p:nvPr/>
        </p:nvSpPr>
        <p:spPr>
          <a:xfrm rot="0">
            <a:off x="6875971" y="736917"/>
            <a:ext cx="10269029" cy="8765541"/>
          </a:xfrm>
          <a:prstGeom prst="rect">
            <a:avLst/>
          </a:prstGeom>
        </p:spPr>
        <p:txBody>
          <a:bodyPr anchor="t" rtlCol="false" tIns="0" lIns="0" bIns="0" rIns="0">
            <a:spAutoFit/>
          </a:bodyPr>
          <a:lstStyle/>
          <a:p>
            <a:pPr algn="ctr">
              <a:lnSpc>
                <a:spcPts val="4199"/>
              </a:lnSpc>
            </a:pPr>
            <a:r>
              <a:rPr lang="en-US" sz="2999" b="true">
                <a:solidFill>
                  <a:srgbClr val="FFFFFF"/>
                </a:solidFill>
                <a:latin typeface="Inter Bold"/>
                <a:ea typeface="Inter Bold"/>
                <a:cs typeface="Inter Bold"/>
                <a:sym typeface="Inter Bold"/>
              </a:rPr>
              <a:t>JSON</a:t>
            </a:r>
            <a:r>
              <a:rPr lang="en-US" sz="2999">
                <a:solidFill>
                  <a:srgbClr val="FFFFFF"/>
                </a:solidFill>
                <a:latin typeface="Inter"/>
                <a:ea typeface="Inter"/>
                <a:cs typeface="Inter"/>
                <a:sym typeface="Inter"/>
              </a:rPr>
              <a:t>, que significa </a:t>
            </a:r>
            <a:r>
              <a:rPr lang="en-US" sz="2999" b="true">
                <a:solidFill>
                  <a:srgbClr val="FFFFFF"/>
                </a:solidFill>
                <a:latin typeface="Inter Bold"/>
                <a:ea typeface="Inter Bold"/>
                <a:cs typeface="Inter Bold"/>
                <a:sym typeface="Inter Bold"/>
              </a:rPr>
              <a:t>JavaScript Object Notation</a:t>
            </a:r>
            <a:r>
              <a:rPr lang="en-US" sz="2999">
                <a:solidFill>
                  <a:srgbClr val="FFFFFF"/>
                </a:solidFill>
                <a:latin typeface="Inter"/>
                <a:ea typeface="Inter"/>
                <a:cs typeface="Inter"/>
                <a:sym typeface="Inter"/>
              </a:rPr>
              <a:t>, es un formato de intercambio de datos originalmente derivado de </a:t>
            </a:r>
            <a:r>
              <a:rPr lang="en-US" sz="2999" b="true">
                <a:solidFill>
                  <a:srgbClr val="FFFFFF"/>
                </a:solidFill>
                <a:latin typeface="Inter Bold"/>
                <a:ea typeface="Inter Bold"/>
                <a:cs typeface="Inter Bold"/>
                <a:sym typeface="Inter Bold"/>
              </a:rPr>
              <a:t>JavaScript</a:t>
            </a:r>
            <a:r>
              <a:rPr lang="en-US" sz="2999">
                <a:solidFill>
                  <a:srgbClr val="FFFFFF"/>
                </a:solidFill>
                <a:latin typeface="Inter"/>
                <a:ea typeface="Inter"/>
                <a:cs typeface="Inter"/>
                <a:sym typeface="Inter"/>
              </a:rPr>
              <a:t>. Hoy en día se ha independizado y es ampliamente utilizado en muchos lenguajes de programación para la </a:t>
            </a:r>
            <a:r>
              <a:rPr lang="en-US" sz="2999" b="true">
                <a:solidFill>
                  <a:srgbClr val="FFFFFF"/>
                </a:solidFill>
                <a:latin typeface="Inter Bold"/>
                <a:ea typeface="Inter Bold"/>
                <a:cs typeface="Inter Bold"/>
                <a:sym typeface="Inter Bold"/>
              </a:rPr>
              <a:t>transmisión de datos</a:t>
            </a:r>
            <a:r>
              <a:rPr lang="en-US" sz="2999">
                <a:solidFill>
                  <a:srgbClr val="FFFFFF"/>
                </a:solidFill>
                <a:latin typeface="Inter"/>
                <a:ea typeface="Inter"/>
                <a:cs typeface="Inter"/>
                <a:sym typeface="Inter"/>
              </a:rPr>
              <a:t>. </a:t>
            </a:r>
            <a:r>
              <a:rPr lang="en-US" sz="2999">
                <a:solidFill>
                  <a:srgbClr val="FFFFFF"/>
                </a:solidFill>
                <a:latin typeface="Inter"/>
                <a:ea typeface="Inter"/>
                <a:cs typeface="Inter"/>
                <a:sym typeface="Inter"/>
              </a:rPr>
              <a:t>JSON es muy simple en términos de los tipos de datos que soporta: </a:t>
            </a:r>
            <a:r>
              <a:rPr lang="en-US" sz="2999" b="true">
                <a:solidFill>
                  <a:srgbClr val="FFFFFF"/>
                </a:solidFill>
                <a:latin typeface="Inter Bold"/>
                <a:ea typeface="Inter Bold"/>
                <a:cs typeface="Inter Bold"/>
                <a:sym typeface="Inter Bold"/>
              </a:rPr>
              <a:t>números</a:t>
            </a:r>
            <a:r>
              <a:rPr lang="en-US" sz="2999">
                <a:solidFill>
                  <a:srgbClr val="FFFFFF"/>
                </a:solidFill>
                <a:latin typeface="Inter"/>
                <a:ea typeface="Inter"/>
                <a:cs typeface="Inter"/>
                <a:sym typeface="Inter"/>
              </a:rPr>
              <a:t>, </a:t>
            </a:r>
            <a:r>
              <a:rPr lang="en-US" sz="2999" b="true">
                <a:solidFill>
                  <a:srgbClr val="FFFFFF"/>
                </a:solidFill>
                <a:latin typeface="Inter Bold"/>
                <a:ea typeface="Inter Bold"/>
                <a:cs typeface="Inter Bold"/>
                <a:sym typeface="Inter Bold"/>
              </a:rPr>
              <a:t>cadenas de texto,</a:t>
            </a:r>
            <a:r>
              <a:rPr lang="en-US" sz="2999">
                <a:solidFill>
                  <a:srgbClr val="FFFFFF"/>
                </a:solidFill>
                <a:latin typeface="Inter"/>
                <a:ea typeface="Inter"/>
                <a:cs typeface="Inter"/>
                <a:sym typeface="Inter"/>
              </a:rPr>
              <a:t> </a:t>
            </a:r>
            <a:r>
              <a:rPr lang="en-US" sz="2999" b="true">
                <a:solidFill>
                  <a:srgbClr val="FFFFFF"/>
                </a:solidFill>
                <a:latin typeface="Inter Bold"/>
                <a:ea typeface="Inter Bold"/>
                <a:cs typeface="Inter Bold"/>
                <a:sym typeface="Inter Bold"/>
              </a:rPr>
              <a:t>booleanos</a:t>
            </a:r>
            <a:r>
              <a:rPr lang="en-US" sz="2999">
                <a:solidFill>
                  <a:srgbClr val="FFFFFF"/>
                </a:solidFill>
                <a:latin typeface="Inter"/>
                <a:ea typeface="Inter"/>
                <a:cs typeface="Inter"/>
                <a:sym typeface="Inter"/>
              </a:rPr>
              <a:t> (verdadero o falso), </a:t>
            </a:r>
            <a:r>
              <a:rPr lang="en-US" sz="2999" b="true">
                <a:solidFill>
                  <a:srgbClr val="FFFFFF"/>
                </a:solidFill>
                <a:latin typeface="Inter Bold"/>
                <a:ea typeface="Inter Bold"/>
                <a:cs typeface="Inter Bold"/>
                <a:sym typeface="Inter Bold"/>
              </a:rPr>
              <a:t>arreglos </a:t>
            </a:r>
            <a:r>
              <a:rPr lang="en-US" sz="2999">
                <a:solidFill>
                  <a:srgbClr val="FFFFFF"/>
                </a:solidFill>
                <a:latin typeface="Inter"/>
                <a:ea typeface="Inter"/>
                <a:cs typeface="Inter"/>
                <a:sym typeface="Inter"/>
              </a:rPr>
              <a:t>“[ ]”</a:t>
            </a:r>
            <a:r>
              <a:rPr lang="en-US" sz="2999" b="true">
                <a:solidFill>
                  <a:srgbClr val="FFFFFF"/>
                </a:solidFill>
                <a:latin typeface="Inter Bold"/>
                <a:ea typeface="Inter Bold"/>
                <a:cs typeface="Inter Bold"/>
                <a:sym typeface="Inter Bold"/>
              </a:rPr>
              <a:t> </a:t>
            </a:r>
            <a:r>
              <a:rPr lang="en-US" sz="2999">
                <a:solidFill>
                  <a:srgbClr val="FFFFFF"/>
                </a:solidFill>
                <a:latin typeface="Inter"/>
                <a:ea typeface="Inter"/>
                <a:cs typeface="Inter"/>
                <a:sym typeface="Inter"/>
              </a:rPr>
              <a:t>(o listas), </a:t>
            </a:r>
            <a:r>
              <a:rPr lang="en-US" sz="2999" b="true">
                <a:solidFill>
                  <a:srgbClr val="FFFFFF"/>
                </a:solidFill>
                <a:latin typeface="Inter Bold"/>
                <a:ea typeface="Inter Bold"/>
                <a:cs typeface="Inter Bold"/>
                <a:sym typeface="Inter Bold"/>
              </a:rPr>
              <a:t>objetos</a:t>
            </a:r>
            <a:r>
              <a:rPr lang="en-US" sz="2999">
                <a:solidFill>
                  <a:srgbClr val="FFFFFF"/>
                </a:solidFill>
                <a:latin typeface="Inter"/>
                <a:ea typeface="Inter"/>
                <a:cs typeface="Inter"/>
                <a:sym typeface="Inter"/>
              </a:rPr>
              <a:t> (que son básicamente mapas o diccionarios), y el valor </a:t>
            </a:r>
            <a:r>
              <a:rPr lang="en-US" sz="2999" b="true">
                <a:solidFill>
                  <a:srgbClr val="FFFFFF"/>
                </a:solidFill>
                <a:latin typeface="Inter Bold"/>
                <a:ea typeface="Inter Bold"/>
                <a:cs typeface="Inter Bold"/>
                <a:sym typeface="Inter Bold"/>
              </a:rPr>
              <a:t>null</a:t>
            </a:r>
            <a:r>
              <a:rPr lang="en-US" sz="2999">
                <a:solidFill>
                  <a:srgbClr val="FFFFFF"/>
                </a:solidFill>
                <a:latin typeface="Inter"/>
                <a:ea typeface="Inter"/>
                <a:cs typeface="Inter"/>
                <a:sym typeface="Inter"/>
              </a:rPr>
              <a:t>.</a:t>
            </a:r>
          </a:p>
          <a:p>
            <a:pPr algn="ctr">
              <a:lnSpc>
                <a:spcPts val="4199"/>
              </a:lnSpc>
            </a:pPr>
            <a:r>
              <a:rPr lang="en-US" sz="2999">
                <a:solidFill>
                  <a:srgbClr val="FFFFFF"/>
                </a:solidFill>
                <a:latin typeface="Inter"/>
                <a:ea typeface="Inter"/>
                <a:cs typeface="Inter"/>
                <a:sym typeface="Inter"/>
              </a:rPr>
              <a:t>Un aspecto importante también es su sintaxis, que es bastante simple y fácil de entender ya que se representan en </a:t>
            </a:r>
            <a:r>
              <a:rPr lang="en-US" sz="2999" b="true">
                <a:solidFill>
                  <a:srgbClr val="FFFFFF"/>
                </a:solidFill>
                <a:latin typeface="Inter Bold"/>
                <a:ea typeface="Inter Bold"/>
                <a:cs typeface="Inter Bold"/>
                <a:sym typeface="Inter Bold"/>
              </a:rPr>
              <a:t>pares</a:t>
            </a:r>
            <a:r>
              <a:rPr lang="en-US" sz="2999">
                <a:solidFill>
                  <a:srgbClr val="FFFFFF"/>
                </a:solidFill>
                <a:latin typeface="Inter"/>
                <a:ea typeface="Inter"/>
                <a:cs typeface="Inter"/>
                <a:sym typeface="Inter"/>
              </a:rPr>
              <a:t> de </a:t>
            </a:r>
            <a:r>
              <a:rPr lang="en-US" sz="2999" b="true">
                <a:solidFill>
                  <a:srgbClr val="FFFFFF"/>
                </a:solidFill>
                <a:latin typeface="Inter Bold"/>
                <a:ea typeface="Inter Bold"/>
                <a:cs typeface="Inter Bold"/>
                <a:sym typeface="Inter Bold"/>
              </a:rPr>
              <a:t>clave-valor</a:t>
            </a:r>
            <a:r>
              <a:rPr lang="en-US" sz="2999">
                <a:solidFill>
                  <a:srgbClr val="FFFFFF"/>
                </a:solidFill>
                <a:latin typeface="Inter"/>
                <a:ea typeface="Inter"/>
                <a:cs typeface="Inter"/>
                <a:sym typeface="Inter"/>
              </a:rPr>
              <a:t> que se delimitan por </a:t>
            </a:r>
            <a:r>
              <a:rPr lang="en-US" sz="2999" b="true">
                <a:solidFill>
                  <a:srgbClr val="FFFFFF"/>
                </a:solidFill>
                <a:latin typeface="Inter Bold"/>
                <a:ea typeface="Inter Bold"/>
                <a:cs typeface="Inter Bold"/>
                <a:sym typeface="Inter Bold"/>
              </a:rPr>
              <a:t>llaves</a:t>
            </a:r>
            <a:r>
              <a:rPr lang="en-US" sz="2999">
                <a:solidFill>
                  <a:srgbClr val="FFFFFF"/>
                </a:solidFill>
                <a:latin typeface="Inter"/>
                <a:ea typeface="Inter"/>
                <a:cs typeface="Inter"/>
                <a:sym typeface="Inter"/>
              </a:rPr>
              <a:t> “{ }“.</a:t>
            </a:r>
          </a:p>
          <a:p>
            <a:pPr algn="ctr">
              <a:lnSpc>
                <a:spcPts val="3919"/>
              </a:lnSpc>
            </a:pPr>
            <a:r>
              <a:rPr lang="en-US" sz="2799">
                <a:solidFill>
                  <a:srgbClr val="FFFFFF"/>
                </a:solidFill>
                <a:latin typeface="Inter"/>
                <a:ea typeface="Inter"/>
                <a:cs typeface="Inter"/>
                <a:sym typeface="Inter"/>
              </a:rPr>
              <a:t>El uso de </a:t>
            </a:r>
            <a:r>
              <a:rPr lang="en-US" b="true" sz="2799">
                <a:solidFill>
                  <a:srgbClr val="FFFFFF"/>
                </a:solidFill>
                <a:latin typeface="Inter Bold"/>
                <a:ea typeface="Inter Bold"/>
                <a:cs typeface="Inter Bold"/>
                <a:sym typeface="Inter Bold"/>
              </a:rPr>
              <a:t>JSON</a:t>
            </a:r>
            <a:r>
              <a:rPr lang="en-US" sz="2799">
                <a:solidFill>
                  <a:srgbClr val="FFFFFF"/>
                </a:solidFill>
                <a:latin typeface="Inter"/>
                <a:ea typeface="Inter"/>
                <a:cs typeface="Inter"/>
                <a:sym typeface="Inter"/>
              </a:rPr>
              <a:t> en las </a:t>
            </a:r>
            <a:r>
              <a:rPr lang="en-US" b="true" sz="2799">
                <a:solidFill>
                  <a:srgbClr val="FFFFFF"/>
                </a:solidFill>
                <a:latin typeface="Inter Bold"/>
                <a:ea typeface="Inter Bold"/>
                <a:cs typeface="Inter Bold"/>
                <a:sym typeface="Inter Bold"/>
              </a:rPr>
              <a:t>APIs REST </a:t>
            </a:r>
            <a:r>
              <a:rPr lang="en-US" sz="2799">
                <a:solidFill>
                  <a:srgbClr val="FFFFFF"/>
                </a:solidFill>
                <a:latin typeface="Inter"/>
                <a:ea typeface="Inter"/>
                <a:cs typeface="Inter"/>
                <a:sym typeface="Inter"/>
              </a:rPr>
              <a:t>se ha convertido en el formato estandar para el intercambio de datos ya que poseen varias ventajas, entre ellas la facilidad de uso y la capacidad de representar estructuras de datos complejas.</a:t>
            </a:r>
          </a:p>
        </p:txBody>
      </p:sp>
    </p:spTree>
  </p:cSld>
  <p:clrMapOvr>
    <a:masterClrMapping/>
  </p:clrMapOvr>
  <p:transition spd="fast">
    <p:cover dir="d"/>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29317" y="4627277"/>
            <a:ext cx="12431420" cy="8229600"/>
          </a:xfrm>
          <a:custGeom>
            <a:avLst/>
            <a:gdLst/>
            <a:ahLst/>
            <a:cxnLst/>
            <a:rect r="r" b="b" t="t" l="l"/>
            <a:pathLst>
              <a:path h="8229600" w="12431420">
                <a:moveTo>
                  <a:pt x="0" y="0"/>
                </a:moveTo>
                <a:lnTo>
                  <a:pt x="12431420" y="0"/>
                </a:lnTo>
                <a:lnTo>
                  <a:pt x="1243142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4677033" y="447845"/>
            <a:ext cx="12629892" cy="9391310"/>
          </a:xfrm>
          <a:custGeom>
            <a:avLst/>
            <a:gdLst/>
            <a:ahLst/>
            <a:cxnLst/>
            <a:rect r="r" b="b" t="t" l="l"/>
            <a:pathLst>
              <a:path h="9391310" w="12629892">
                <a:moveTo>
                  <a:pt x="0" y="0"/>
                </a:moveTo>
                <a:lnTo>
                  <a:pt x="12629892" y="0"/>
                </a:lnTo>
                <a:lnTo>
                  <a:pt x="12629892" y="9391310"/>
                </a:lnTo>
                <a:lnTo>
                  <a:pt x="0" y="9391310"/>
                </a:lnTo>
                <a:lnTo>
                  <a:pt x="0" y="0"/>
                </a:lnTo>
                <a:close/>
              </a:path>
            </a:pathLst>
          </a:custGeom>
          <a:blipFill>
            <a:blip r:embed="rId3"/>
            <a:stretch>
              <a:fillRect l="-6036" t="-4189" r="-6409" b="-12250"/>
            </a:stretch>
          </a:blipFill>
        </p:spPr>
      </p:sp>
      <p:sp>
        <p:nvSpPr>
          <p:cNvPr name="TextBox 4" id="4"/>
          <p:cNvSpPr txBox="true"/>
          <p:nvPr/>
        </p:nvSpPr>
        <p:spPr>
          <a:xfrm rot="-5400000">
            <a:off x="-1184087" y="4086139"/>
            <a:ext cx="7336219" cy="2114721"/>
          </a:xfrm>
          <a:prstGeom prst="rect">
            <a:avLst/>
          </a:prstGeom>
        </p:spPr>
        <p:txBody>
          <a:bodyPr anchor="t" rtlCol="false" tIns="0" lIns="0" bIns="0" rIns="0">
            <a:spAutoFit/>
          </a:bodyPr>
          <a:lstStyle/>
          <a:p>
            <a:pPr algn="l">
              <a:lnSpc>
                <a:spcPts val="8264"/>
              </a:lnSpc>
            </a:pPr>
            <a:r>
              <a:rPr lang="en-US" b="true" sz="7513">
                <a:solidFill>
                  <a:srgbClr val="FFFFFF"/>
                </a:solidFill>
                <a:latin typeface="Inter Semi-Bold"/>
                <a:ea typeface="Inter Semi-Bold"/>
                <a:cs typeface="Inter Semi-Bold"/>
                <a:sym typeface="Inter Semi-Bold"/>
              </a:rPr>
              <a:t>EJEMPLO DE ARCHIVO JSON</a:t>
            </a:r>
          </a:p>
        </p:txBody>
      </p:sp>
    </p:spTree>
  </p:cSld>
  <p:clrMapOvr>
    <a:masterClrMapping/>
  </p:clrMapOvr>
  <p:transition spd="fast">
    <p:cover dir="d"/>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915962" cy="2931955"/>
          </a:xfrm>
          <a:custGeom>
            <a:avLst/>
            <a:gdLst/>
            <a:ahLst/>
            <a:cxnLst/>
            <a:rect r="r" b="b" t="t" l="l"/>
            <a:pathLst>
              <a:path h="2931955" w="2915962">
                <a:moveTo>
                  <a:pt x="0" y="0"/>
                </a:moveTo>
                <a:lnTo>
                  <a:pt x="2915962" y="0"/>
                </a:lnTo>
                <a:lnTo>
                  <a:pt x="2915962" y="2931955"/>
                </a:lnTo>
                <a:lnTo>
                  <a:pt x="0" y="2931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63153" y="0"/>
            <a:ext cx="3124847" cy="3124847"/>
          </a:xfrm>
          <a:custGeom>
            <a:avLst/>
            <a:gdLst/>
            <a:ahLst/>
            <a:cxnLst/>
            <a:rect r="r" b="b" t="t" l="l"/>
            <a:pathLst>
              <a:path h="3124847" w="3124847">
                <a:moveTo>
                  <a:pt x="0" y="0"/>
                </a:moveTo>
                <a:lnTo>
                  <a:pt x="3124847" y="0"/>
                </a:lnTo>
                <a:lnTo>
                  <a:pt x="3124847" y="3124847"/>
                </a:lnTo>
                <a:lnTo>
                  <a:pt x="0" y="3124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531952" y="1280740"/>
            <a:ext cx="9224096" cy="962579"/>
          </a:xfrm>
          <a:prstGeom prst="rect">
            <a:avLst/>
          </a:prstGeom>
        </p:spPr>
        <p:txBody>
          <a:bodyPr anchor="t" rtlCol="false" tIns="0" lIns="0" bIns="0" rIns="0">
            <a:spAutoFit/>
          </a:bodyPr>
          <a:lstStyle/>
          <a:p>
            <a:pPr algn="ctr">
              <a:lnSpc>
                <a:spcPts val="7840"/>
              </a:lnSpc>
              <a:spcBef>
                <a:spcPct val="0"/>
              </a:spcBef>
            </a:pPr>
            <a:r>
              <a:rPr lang="en-US" b="true" sz="5600">
                <a:solidFill>
                  <a:srgbClr val="FFFFFF"/>
                </a:solidFill>
                <a:latin typeface="Open Sans 1 Bold"/>
                <a:ea typeface="Open Sans 1 Bold"/>
                <a:cs typeface="Open Sans 1 Bold"/>
                <a:sym typeface="Open Sans 1 Bold"/>
              </a:rPr>
              <a:t>Procesamiento en la nube</a:t>
            </a:r>
          </a:p>
        </p:txBody>
      </p:sp>
      <p:sp>
        <p:nvSpPr>
          <p:cNvPr name="TextBox 5" id="5"/>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6" id="6"/>
          <p:cNvSpPr txBox="true"/>
          <p:nvPr/>
        </p:nvSpPr>
        <p:spPr>
          <a:xfrm rot="0">
            <a:off x="0" y="3502095"/>
            <a:ext cx="18288000" cy="5622275"/>
          </a:xfrm>
          <a:prstGeom prst="rect">
            <a:avLst/>
          </a:prstGeom>
        </p:spPr>
        <p:txBody>
          <a:bodyPr anchor="t" rtlCol="false" tIns="0" lIns="0" bIns="0" rIns="0">
            <a:spAutoFit/>
          </a:bodyPr>
          <a:lstStyle/>
          <a:p>
            <a:pPr algn="ctr">
              <a:lnSpc>
                <a:spcPts val="5600"/>
              </a:lnSpc>
              <a:spcBef>
                <a:spcPct val="0"/>
              </a:spcBef>
            </a:pPr>
            <a:r>
              <a:rPr lang="en-US" b="true" sz="4000">
                <a:solidFill>
                  <a:srgbClr val="FFFFFF"/>
                </a:solidFill>
                <a:latin typeface="Open Sans 1 Bold"/>
                <a:ea typeface="Open Sans 1 Bold"/>
                <a:cs typeface="Open Sans 1 Bold"/>
                <a:sym typeface="Open Sans 1 Bold"/>
              </a:rPr>
              <a:t>El cloud computing es un modelo de prestación de servicios permite acceder a recursos informáticos (almacenamiento, procesamiento, etc.) a través de internet, sin depender de recursos locales. Esto ofrece flexibilidad y escalabilidad, especialmente útil en telecomunicaciones para gestionar grandes volúmenes de datos y procesarlos en tiempo real. Es un modelo muy útil en telecomunicaciones, ya que facilita la gestión de grandes volúmenes de datos y permite el procesamiento en tiempo real.</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915962" cy="2931955"/>
          </a:xfrm>
          <a:custGeom>
            <a:avLst/>
            <a:gdLst/>
            <a:ahLst/>
            <a:cxnLst/>
            <a:rect r="r" b="b" t="t" l="l"/>
            <a:pathLst>
              <a:path h="2931955" w="2915962">
                <a:moveTo>
                  <a:pt x="0" y="0"/>
                </a:moveTo>
                <a:lnTo>
                  <a:pt x="2915962" y="0"/>
                </a:lnTo>
                <a:lnTo>
                  <a:pt x="2915962" y="2931955"/>
                </a:lnTo>
                <a:lnTo>
                  <a:pt x="0" y="2931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63153" y="0"/>
            <a:ext cx="3124847" cy="3124847"/>
          </a:xfrm>
          <a:custGeom>
            <a:avLst/>
            <a:gdLst/>
            <a:ahLst/>
            <a:cxnLst/>
            <a:rect r="r" b="b" t="t" l="l"/>
            <a:pathLst>
              <a:path h="3124847" w="3124847">
                <a:moveTo>
                  <a:pt x="0" y="0"/>
                </a:moveTo>
                <a:lnTo>
                  <a:pt x="3124847" y="0"/>
                </a:lnTo>
                <a:lnTo>
                  <a:pt x="3124847" y="3124847"/>
                </a:lnTo>
                <a:lnTo>
                  <a:pt x="0" y="3124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354518" y="1290265"/>
            <a:ext cx="11578963" cy="863572"/>
          </a:xfrm>
          <a:prstGeom prst="rect">
            <a:avLst/>
          </a:prstGeom>
        </p:spPr>
        <p:txBody>
          <a:bodyPr anchor="t" rtlCol="false" tIns="0" lIns="0" bIns="0" rIns="0">
            <a:spAutoFit/>
          </a:bodyPr>
          <a:lstStyle/>
          <a:p>
            <a:pPr algn="ctr">
              <a:lnSpc>
                <a:spcPts val="7000"/>
              </a:lnSpc>
              <a:spcBef>
                <a:spcPct val="0"/>
              </a:spcBef>
            </a:pPr>
            <a:r>
              <a:rPr lang="en-US" b="true" sz="5000">
                <a:solidFill>
                  <a:srgbClr val="FFFFFF"/>
                </a:solidFill>
                <a:latin typeface="Open Sans 1 Bold"/>
                <a:ea typeface="Open Sans 1 Bold"/>
                <a:cs typeface="Open Sans 1 Bold"/>
                <a:sym typeface="Open Sans 1 Bold"/>
              </a:rPr>
              <a:t>Modelos de servicio: IaaS, SaaS, PaaS</a:t>
            </a:r>
          </a:p>
        </p:txBody>
      </p:sp>
      <p:sp>
        <p:nvSpPr>
          <p:cNvPr name="TextBox 5" id="5"/>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6" id="6"/>
          <p:cNvSpPr txBox="true"/>
          <p:nvPr/>
        </p:nvSpPr>
        <p:spPr>
          <a:xfrm rot="0">
            <a:off x="472006" y="3317876"/>
            <a:ext cx="17406922" cy="1606859"/>
          </a:xfrm>
          <a:prstGeom prst="rect">
            <a:avLst/>
          </a:prstGeom>
        </p:spPr>
        <p:txBody>
          <a:bodyPr anchor="t" rtlCol="false" tIns="0" lIns="0" bIns="0" rIns="0">
            <a:spAutoFit/>
          </a:bodyPr>
          <a:lstStyle/>
          <a:p>
            <a:pPr algn="ctr">
              <a:lnSpc>
                <a:spcPts val="4340"/>
              </a:lnSpc>
              <a:spcBef>
                <a:spcPct val="0"/>
              </a:spcBef>
            </a:pPr>
            <a:r>
              <a:rPr lang="en-US" b="true" sz="3100">
                <a:solidFill>
                  <a:srgbClr val="FFFFFF"/>
                </a:solidFill>
                <a:latin typeface="Open Sans 1 Bold"/>
                <a:ea typeface="Open Sans 1 Bold"/>
                <a:cs typeface="Open Sans 1 Bold"/>
                <a:sym typeface="Open Sans 1 Bold"/>
              </a:rPr>
              <a:t>IaaS (Infrastructure as a Service): Proporciona recursos de infraestructura básica (servidores, almacenamiento, redes), permitiendo a los usuarios tener un control profundo sobre sus sistemas operativos y aplicaciones.</a:t>
            </a:r>
          </a:p>
        </p:txBody>
      </p:sp>
      <p:sp>
        <p:nvSpPr>
          <p:cNvPr name="TextBox 7" id="7"/>
          <p:cNvSpPr txBox="true"/>
          <p:nvPr/>
        </p:nvSpPr>
        <p:spPr>
          <a:xfrm rot="0">
            <a:off x="440539" y="5484659"/>
            <a:ext cx="17406922" cy="1606859"/>
          </a:xfrm>
          <a:prstGeom prst="rect">
            <a:avLst/>
          </a:prstGeom>
        </p:spPr>
        <p:txBody>
          <a:bodyPr anchor="t" rtlCol="false" tIns="0" lIns="0" bIns="0" rIns="0">
            <a:spAutoFit/>
          </a:bodyPr>
          <a:lstStyle/>
          <a:p>
            <a:pPr algn="ctr">
              <a:lnSpc>
                <a:spcPts val="4340"/>
              </a:lnSpc>
              <a:spcBef>
                <a:spcPct val="0"/>
              </a:spcBef>
            </a:pPr>
            <a:r>
              <a:rPr lang="en-US" b="true" sz="3100">
                <a:solidFill>
                  <a:srgbClr val="FFFFFF"/>
                </a:solidFill>
                <a:latin typeface="Open Sans 1 Bold"/>
                <a:ea typeface="Open Sans 1 Bold"/>
                <a:cs typeface="Open Sans 1 Bold"/>
                <a:sym typeface="Open Sans 1 Bold"/>
              </a:rPr>
              <a:t>PaaS (Platform as a Service): Proporciona una plataforma que permite desarrollar, ejecutar y gestionar aplicaciones sin la complejidad de construir y mantener la infraestructura.</a:t>
            </a:r>
          </a:p>
        </p:txBody>
      </p:sp>
      <p:sp>
        <p:nvSpPr>
          <p:cNvPr name="TextBox 8" id="8"/>
          <p:cNvSpPr txBox="true"/>
          <p:nvPr/>
        </p:nvSpPr>
        <p:spPr>
          <a:xfrm rot="0">
            <a:off x="472006" y="7651441"/>
            <a:ext cx="17406922" cy="1064042"/>
          </a:xfrm>
          <a:prstGeom prst="rect">
            <a:avLst/>
          </a:prstGeom>
        </p:spPr>
        <p:txBody>
          <a:bodyPr anchor="t" rtlCol="false" tIns="0" lIns="0" bIns="0" rIns="0">
            <a:spAutoFit/>
          </a:bodyPr>
          <a:lstStyle/>
          <a:p>
            <a:pPr algn="ctr">
              <a:lnSpc>
                <a:spcPts val="4340"/>
              </a:lnSpc>
              <a:spcBef>
                <a:spcPct val="0"/>
              </a:spcBef>
            </a:pPr>
            <a:r>
              <a:rPr lang="en-US" b="true" sz="3100">
                <a:solidFill>
                  <a:srgbClr val="FFFFFF"/>
                </a:solidFill>
                <a:latin typeface="Open Sans 1 Bold"/>
                <a:ea typeface="Open Sans 1 Bold"/>
                <a:cs typeface="Open Sans 1 Bold"/>
                <a:sym typeface="Open Sans 1 Bold"/>
              </a:rPr>
              <a:t>SaaS (Software as a Service): Proporciona aplicaciones de software a través de internet que los usuarios pueden consumir sin preocuparse por la gestión de infraestructura.</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57261"/>
            <a:ext cx="16230600" cy="8701039"/>
          </a:xfrm>
          <a:custGeom>
            <a:avLst/>
            <a:gdLst/>
            <a:ahLst/>
            <a:cxnLst/>
            <a:rect r="r" b="b" t="t" l="l"/>
            <a:pathLst>
              <a:path h="8701039" w="16230600">
                <a:moveTo>
                  <a:pt x="0" y="0"/>
                </a:moveTo>
                <a:lnTo>
                  <a:pt x="16230600" y="0"/>
                </a:lnTo>
                <a:lnTo>
                  <a:pt x="16230600" y="8701039"/>
                </a:lnTo>
                <a:lnTo>
                  <a:pt x="0" y="8701039"/>
                </a:lnTo>
                <a:lnTo>
                  <a:pt x="0" y="0"/>
                </a:lnTo>
                <a:close/>
              </a:path>
            </a:pathLst>
          </a:custGeom>
          <a:blipFill>
            <a:blip r:embed="rId2"/>
            <a:stretch>
              <a:fillRect l="-203"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95538" y="1290265"/>
            <a:ext cx="10896924" cy="863572"/>
          </a:xfrm>
          <a:prstGeom prst="rect">
            <a:avLst/>
          </a:prstGeom>
        </p:spPr>
        <p:txBody>
          <a:bodyPr anchor="t" rtlCol="false" tIns="0" lIns="0" bIns="0" rIns="0">
            <a:spAutoFit/>
          </a:bodyPr>
          <a:lstStyle/>
          <a:p>
            <a:pPr algn="ctr">
              <a:lnSpc>
                <a:spcPts val="7000"/>
              </a:lnSpc>
              <a:spcBef>
                <a:spcPct val="0"/>
              </a:spcBef>
            </a:pPr>
            <a:r>
              <a:rPr lang="en-US" b="true" sz="5000">
                <a:solidFill>
                  <a:srgbClr val="FFFFFF"/>
                </a:solidFill>
                <a:latin typeface="Open Sans 1 Bold"/>
                <a:ea typeface="Open Sans 1 Bold"/>
                <a:cs typeface="Open Sans 1 Bold"/>
                <a:sym typeface="Open Sans 1 Bold"/>
              </a:rPr>
              <a:t>Modelos de servicio en el proyecto</a:t>
            </a:r>
          </a:p>
        </p:txBody>
      </p:sp>
      <p:sp>
        <p:nvSpPr>
          <p:cNvPr name="TextBox 5" id="5"/>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6" id="6"/>
          <p:cNvSpPr txBox="true"/>
          <p:nvPr/>
        </p:nvSpPr>
        <p:spPr>
          <a:xfrm rot="0">
            <a:off x="424805" y="7217737"/>
            <a:ext cx="17438389" cy="2040563"/>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Infraestructura como Servicio (IaaS): El ESP32 es nuestro dispositivo de hardware local, usamos una base de datos y la interfaz web en la nube. Utilizar servicios como Amazon EC2 nos permitiría almacenar y procesar los datos de manera segura, sin depender del hardware local. Asi, el sistema no se limita a un solo dispositivo y se puede escalar en la nube, si es necesario.</a:t>
            </a:r>
          </a:p>
        </p:txBody>
      </p:sp>
      <p:sp>
        <p:nvSpPr>
          <p:cNvPr name="TextBox 7" id="7"/>
          <p:cNvSpPr txBox="true"/>
          <p:nvPr/>
        </p:nvSpPr>
        <p:spPr>
          <a:xfrm rot="0">
            <a:off x="424805" y="4720054"/>
            <a:ext cx="17438389" cy="2554832"/>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Plataforma como Servicio (PaaS): La mayor parte del sistema cae en esta categoría. Al utilizar servicios de bases de datos en la nube y herramientas de desarrollo en la nube para la interfaz web, tenemos un entorno que simplifica el desarrollo de la lógica de negocio y reduce la carga de administrar la infraestructura. Esto permite ver la lógica de registro y los datos de glucosa.</a:t>
            </a:r>
          </a:p>
          <a:p>
            <a:pPr algn="ctr">
              <a:lnSpc>
                <a:spcPts val="4060"/>
              </a:lnSpc>
              <a:spcBef>
                <a:spcPct val="0"/>
              </a:spcBef>
            </a:pPr>
          </a:p>
        </p:txBody>
      </p:sp>
      <p:sp>
        <p:nvSpPr>
          <p:cNvPr name="TextBox 8" id="8"/>
          <p:cNvSpPr txBox="true"/>
          <p:nvPr/>
        </p:nvSpPr>
        <p:spPr>
          <a:xfrm rot="0">
            <a:off x="424805" y="2394238"/>
            <a:ext cx="17438389" cy="2040563"/>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Software como Servicio (SaaS): La interfaz web que diseñamos es el componente con el que interactúa el usuario. Esta interfaz permite consultar los datos almacenados en la base de datos y representa una solución SaaS, ya que los usuarios pueden acceder a ella directamente desde cualquier navegador web, sin necesidad de instalar software adicional.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87016" y="-3086100"/>
            <a:ext cx="8246225" cy="8229600"/>
          </a:xfrm>
          <a:custGeom>
            <a:avLst/>
            <a:gdLst/>
            <a:ahLst/>
            <a:cxnLst/>
            <a:rect r="r" b="b" t="t" l="l"/>
            <a:pathLst>
              <a:path h="8229600" w="8246225">
                <a:moveTo>
                  <a:pt x="0" y="0"/>
                </a:moveTo>
                <a:lnTo>
                  <a:pt x="8246226" y="0"/>
                </a:lnTo>
                <a:lnTo>
                  <a:pt x="824622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612057" y="7714229"/>
            <a:ext cx="2409049" cy="2572771"/>
          </a:xfrm>
          <a:custGeom>
            <a:avLst/>
            <a:gdLst/>
            <a:ahLst/>
            <a:cxnLst/>
            <a:rect r="r" b="b" t="t" l="l"/>
            <a:pathLst>
              <a:path h="2572771" w="2409049">
                <a:moveTo>
                  <a:pt x="0" y="0"/>
                </a:moveTo>
                <a:lnTo>
                  <a:pt x="2409049" y="0"/>
                </a:lnTo>
                <a:lnTo>
                  <a:pt x="2409049" y="2572771"/>
                </a:lnTo>
                <a:lnTo>
                  <a:pt x="0" y="2572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600507"/>
            <a:ext cx="15992406" cy="5595206"/>
          </a:xfrm>
          <a:prstGeom prst="rect">
            <a:avLst/>
          </a:prstGeom>
        </p:spPr>
        <p:txBody>
          <a:bodyPr anchor="t" rtlCol="false" tIns="0" lIns="0" bIns="0" rIns="0">
            <a:spAutoFit/>
          </a:bodyPr>
          <a:lstStyle/>
          <a:p>
            <a:pPr algn="ctr">
              <a:lnSpc>
                <a:spcPts val="4951"/>
              </a:lnSpc>
            </a:pPr>
            <a:r>
              <a:rPr lang="en-US" sz="3537">
                <a:solidFill>
                  <a:srgbClr val="FFFFFF"/>
                </a:solidFill>
                <a:latin typeface="Open Sans 1"/>
                <a:ea typeface="Open Sans 1"/>
                <a:cs typeface="Open Sans 1"/>
                <a:sym typeface="Open Sans 1"/>
              </a:rPr>
              <a:t>El proyecto "Medidor de Glucosa" busca proporcionar una solución innovadora para el monitoreo constante de los niveles de glucosa en pacientes diabéticos mediante un sistema IoT. Este dispositivo permite registrar y analizar en tiempo real los niveles de glucosa en sangre, brindando información precisa y accesible para mejorar la gestión de la salud. A través de una plataforma conectada, tanto pacientes como profesionales de la salud pueden visualizar los datos de forma remota, facilitando un seguimiento continuo y oportuno para una mejor toma de decisiones y control de la diabetes.</a:t>
            </a:r>
          </a:p>
        </p:txBody>
      </p:sp>
      <p:sp>
        <p:nvSpPr>
          <p:cNvPr name="TextBox 5" id="5"/>
          <p:cNvSpPr txBox="true"/>
          <p:nvPr/>
        </p:nvSpPr>
        <p:spPr>
          <a:xfrm rot="0">
            <a:off x="1028700" y="857250"/>
            <a:ext cx="1321296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1 Bold"/>
                <a:ea typeface="Open Sans 1 Bold"/>
                <a:cs typeface="Open Sans 1 Bold"/>
                <a:sym typeface="Open Sans 1 Bold"/>
              </a:rPr>
              <a:t>MEDIDOR DE GLUCOSA</a:t>
            </a:r>
          </a:p>
        </p:txBody>
      </p:sp>
    </p:spTree>
  </p:cSld>
  <p:clrMapOvr>
    <a:masterClrMapping/>
  </p:clrMapOvr>
  <p:transition spd="fast">
    <p:fade/>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56170" y="8061982"/>
            <a:ext cx="10056737" cy="1661548"/>
          </a:xfrm>
          <a:custGeom>
            <a:avLst/>
            <a:gdLst/>
            <a:ahLst/>
            <a:cxnLst/>
            <a:rect r="r" b="b" t="t" l="l"/>
            <a:pathLst>
              <a:path h="1661548" w="10056737">
                <a:moveTo>
                  <a:pt x="0" y="0"/>
                </a:moveTo>
                <a:lnTo>
                  <a:pt x="10056738" y="0"/>
                </a:lnTo>
                <a:lnTo>
                  <a:pt x="10056738" y="1661548"/>
                </a:lnTo>
                <a:lnTo>
                  <a:pt x="0" y="1661548"/>
                </a:lnTo>
                <a:lnTo>
                  <a:pt x="0" y="0"/>
                </a:lnTo>
                <a:close/>
              </a:path>
            </a:pathLst>
          </a:custGeom>
          <a:blipFill>
            <a:blip r:embed="rId6"/>
            <a:stretch>
              <a:fillRect l="0" t="0" r="0" b="0"/>
            </a:stretch>
          </a:blipFill>
        </p:spPr>
      </p:sp>
      <p:sp>
        <p:nvSpPr>
          <p:cNvPr name="TextBox 5" id="5"/>
          <p:cNvSpPr txBox="true"/>
          <p:nvPr/>
        </p:nvSpPr>
        <p:spPr>
          <a:xfrm rot="0">
            <a:off x="424805" y="2614508"/>
            <a:ext cx="17438389" cy="5126176"/>
          </a:xfrm>
          <a:prstGeom prst="rect">
            <a:avLst/>
          </a:prstGeom>
        </p:spPr>
        <p:txBody>
          <a:bodyPr anchor="t" rtlCol="false" tIns="0" lIns="0" bIns="0" rIns="0">
            <a:spAutoFit/>
          </a:bodyPr>
          <a:lstStyle/>
          <a:p>
            <a:pPr algn="ctr">
              <a:lnSpc>
                <a:spcPts val="4060"/>
              </a:lnSpc>
            </a:pPr>
            <a:r>
              <a:rPr lang="en-US" sz="2900" b="true">
                <a:solidFill>
                  <a:srgbClr val="FFFFFF"/>
                </a:solidFill>
                <a:latin typeface="Open Sans 1 Bold"/>
                <a:ea typeface="Open Sans 1 Bold"/>
                <a:cs typeface="Open Sans 1 Bold"/>
                <a:sym typeface="Open Sans 1 Bold"/>
              </a:rPr>
              <a:t>AWS (Amazon Web Services), Google Cloud Platform (GCP) y Azure son tres de las principales plataformas de nube que proporcionan una gama amplia de servicios en cada uno de los niveles (IaaS, PaaS y SaaS). AWS fue pionera en el mercado de servicios en la nube y ofrece una plataforma madura y robusta con una extensa lista de servicios. GCP, aunque más reciente, se destaca por sus soluciones de análisis de datos, su arquitectura orientada a microservicios y su fuerte integración con herramientas de inteligencia artificial y aprendizaje automático.</a:t>
            </a:r>
          </a:p>
          <a:p>
            <a:pPr algn="ctr">
              <a:lnSpc>
                <a:spcPts val="4060"/>
              </a:lnSpc>
              <a:spcBef>
                <a:spcPct val="0"/>
              </a:spcBef>
            </a:pPr>
            <a:r>
              <a:rPr lang="en-US" b="true" sz="2900">
                <a:solidFill>
                  <a:srgbClr val="FFFFFF"/>
                </a:solidFill>
                <a:latin typeface="Open Sans 1 Bold"/>
                <a:ea typeface="Open Sans 1 Bold"/>
                <a:cs typeface="Open Sans 1 Bold"/>
                <a:sym typeface="Open Sans 1 Bold"/>
              </a:rPr>
              <a:t>En Argentina, uno de los mas usados debido mayormente a su costo y comodidad, es Azure, desarrolada por Microsoft. En entornos empresariales donde se utilizan herramientas como Windows Server y Active Directory, Azure se convierte en un gran aliado. Ofrece los mismos servicios que AWS y GPC (en su mayoría) Iaas, SaaS y PaaS.</a:t>
            </a:r>
          </a:p>
        </p:txBody>
      </p:sp>
      <p:sp>
        <p:nvSpPr>
          <p:cNvPr name="TextBox 6" id="6"/>
          <p:cNvSpPr txBox="true"/>
          <p:nvPr/>
        </p:nvSpPr>
        <p:spPr>
          <a:xfrm rot="0">
            <a:off x="3953687" y="1290265"/>
            <a:ext cx="10380626" cy="863572"/>
          </a:xfrm>
          <a:prstGeom prst="rect">
            <a:avLst/>
          </a:prstGeom>
        </p:spPr>
        <p:txBody>
          <a:bodyPr anchor="t" rtlCol="false" tIns="0" lIns="0" bIns="0" rIns="0">
            <a:spAutoFit/>
          </a:bodyPr>
          <a:lstStyle/>
          <a:p>
            <a:pPr algn="ctr">
              <a:lnSpc>
                <a:spcPts val="7000"/>
              </a:lnSpc>
              <a:spcBef>
                <a:spcPct val="0"/>
              </a:spcBef>
            </a:pPr>
            <a:r>
              <a:rPr lang="en-US" b="true" sz="5000">
                <a:solidFill>
                  <a:srgbClr val="FFFFFF"/>
                </a:solidFill>
                <a:latin typeface="Open Sans 1 Bold"/>
                <a:ea typeface="Open Sans 1 Bold"/>
                <a:cs typeface="Open Sans 1 Bold"/>
                <a:sym typeface="Open Sans 1 Bold"/>
              </a:rPr>
              <a:t>Plataformas (AWS, Google Cloud)</a:t>
            </a:r>
          </a:p>
        </p:txBody>
      </p:sp>
      <p:sp>
        <p:nvSpPr>
          <p:cNvPr name="TextBox 7" id="7"/>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4805" y="2344995"/>
            <a:ext cx="17438389" cy="2040563"/>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La implementación de servicios en la nube para el almacenamiento y procesamiento de datos permite a las organizaciones manejar grandes volúmenes de información de forma escalable, segura y eficiente. Para desarrollar esta capacidad, las plataformas de cloud computing como AWS, Google Cloud, y Azure ofrecen diversos servicios que simplifican estas tareas.</a:t>
            </a:r>
          </a:p>
        </p:txBody>
      </p:sp>
      <p:sp>
        <p:nvSpPr>
          <p:cNvPr name="TextBox 5" id="5"/>
          <p:cNvSpPr txBox="true"/>
          <p:nvPr/>
        </p:nvSpPr>
        <p:spPr>
          <a:xfrm rot="0">
            <a:off x="4700737" y="1290265"/>
            <a:ext cx="8886527" cy="863572"/>
          </a:xfrm>
          <a:prstGeom prst="rect">
            <a:avLst/>
          </a:prstGeom>
        </p:spPr>
        <p:txBody>
          <a:bodyPr anchor="t" rtlCol="false" tIns="0" lIns="0" bIns="0" rIns="0">
            <a:spAutoFit/>
          </a:bodyPr>
          <a:lstStyle/>
          <a:p>
            <a:pPr algn="ctr">
              <a:lnSpc>
                <a:spcPts val="7000"/>
              </a:lnSpc>
              <a:spcBef>
                <a:spcPct val="0"/>
              </a:spcBef>
            </a:pPr>
            <a:r>
              <a:rPr lang="en-US" b="true" sz="5000">
                <a:solidFill>
                  <a:srgbClr val="FFFFFF"/>
                </a:solidFill>
                <a:latin typeface="Open Sans 1 Bold"/>
                <a:ea typeface="Open Sans 1 Bold"/>
                <a:cs typeface="Open Sans 1 Bold"/>
                <a:sym typeface="Open Sans 1 Bold"/>
              </a:rPr>
              <a:t>Implementacón de servicios</a:t>
            </a:r>
          </a:p>
        </p:txBody>
      </p:sp>
      <p:sp>
        <p:nvSpPr>
          <p:cNvPr name="TextBox 6" id="6"/>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7" id="7"/>
          <p:cNvSpPr txBox="true"/>
          <p:nvPr/>
        </p:nvSpPr>
        <p:spPr>
          <a:xfrm rot="0">
            <a:off x="-391492" y="5582506"/>
            <a:ext cx="18679492" cy="1012026"/>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Amazon S3 y Google Cloud Storage : Permite almacenar grandes cantidades de “buckets” o contenedores, que suelen ser archivos, copias de seguridad y datos no estructurados.</a:t>
            </a:r>
          </a:p>
        </p:txBody>
      </p:sp>
      <p:sp>
        <p:nvSpPr>
          <p:cNvPr name="TextBox 8" id="8"/>
          <p:cNvSpPr txBox="true"/>
          <p:nvPr/>
        </p:nvSpPr>
        <p:spPr>
          <a:xfrm rot="0">
            <a:off x="6434043" y="4528434"/>
            <a:ext cx="5419914" cy="863572"/>
          </a:xfrm>
          <a:prstGeom prst="rect">
            <a:avLst/>
          </a:prstGeom>
        </p:spPr>
        <p:txBody>
          <a:bodyPr anchor="t" rtlCol="false" tIns="0" lIns="0" bIns="0" rIns="0">
            <a:spAutoFit/>
          </a:bodyPr>
          <a:lstStyle/>
          <a:p>
            <a:pPr algn="ctr">
              <a:lnSpc>
                <a:spcPts val="7000"/>
              </a:lnSpc>
              <a:spcBef>
                <a:spcPct val="0"/>
              </a:spcBef>
            </a:pPr>
            <a:r>
              <a:rPr lang="en-US" b="true" sz="5000">
                <a:solidFill>
                  <a:srgbClr val="FFFFFF"/>
                </a:solidFill>
                <a:latin typeface="Open Sans 1 Bold"/>
                <a:ea typeface="Open Sans 1 Bold"/>
                <a:cs typeface="Open Sans 1 Bold"/>
                <a:sym typeface="Open Sans 1 Bold"/>
              </a:rPr>
              <a:t>Almacenamiento</a:t>
            </a:r>
          </a:p>
        </p:txBody>
      </p:sp>
      <p:sp>
        <p:nvSpPr>
          <p:cNvPr name="TextBox 9" id="9"/>
          <p:cNvSpPr txBox="true"/>
          <p:nvPr/>
        </p:nvSpPr>
        <p:spPr>
          <a:xfrm rot="0">
            <a:off x="-391492" y="6785032"/>
            <a:ext cx="18679492" cy="1012026"/>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Azure Blob Storage:Este servicio de almacenamiento de objetos es ideal para almacenar grandes volúmenes de datos sin estructurar, como documentos y archivos multimedia.</a:t>
            </a:r>
          </a:p>
        </p:txBody>
      </p:sp>
      <p:sp>
        <p:nvSpPr>
          <p:cNvPr name="TextBox 10" id="10"/>
          <p:cNvSpPr txBox="true"/>
          <p:nvPr/>
        </p:nvSpPr>
        <p:spPr>
          <a:xfrm rot="0">
            <a:off x="424805" y="7987558"/>
            <a:ext cx="17650792" cy="2040563"/>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Bases de datos relacionales y NoSQL en la nube: Servicios como Amazon RDS), Google Cloud SQL y Azure SQL Database permiten crear y gestionar bases de datos relacionales en la nube, mientras que bases de datos NoSQL como Amazon DynamoDB, Google Firestore y Azure Cosmos DB son adecuadas para aplicaciones que requieren alta disponibilidad y escalabilidad.</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4805" y="2344995"/>
            <a:ext cx="17438389" cy="1012026"/>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Para procesar grandes volúmenes de datos en la nube, existen herramientas especializadas en análisis, transformación y visualización:</a:t>
            </a:r>
          </a:p>
        </p:txBody>
      </p:sp>
      <p:sp>
        <p:nvSpPr>
          <p:cNvPr name="TextBox 5" id="5"/>
          <p:cNvSpPr txBox="true"/>
          <p:nvPr/>
        </p:nvSpPr>
        <p:spPr>
          <a:xfrm rot="0">
            <a:off x="4357214" y="1290265"/>
            <a:ext cx="9573572"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Procesamiento de los datos</a:t>
            </a:r>
          </a:p>
        </p:txBody>
      </p:sp>
      <p:sp>
        <p:nvSpPr>
          <p:cNvPr name="TextBox 6" id="6"/>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7" id="7"/>
          <p:cNvSpPr txBox="true"/>
          <p:nvPr/>
        </p:nvSpPr>
        <p:spPr>
          <a:xfrm rot="0">
            <a:off x="0" y="4605983"/>
            <a:ext cx="18110857" cy="1012026"/>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Amazon EMR (Elastic MapReduce): Permite realizar procesamiento de datos utilizando frameworks como Apache Spark y Hadoop. Es ideal para tareas de análisis de datos masivos.</a:t>
            </a:r>
          </a:p>
        </p:txBody>
      </p:sp>
      <p:sp>
        <p:nvSpPr>
          <p:cNvPr name="TextBox 8" id="8"/>
          <p:cNvSpPr txBox="true"/>
          <p:nvPr/>
        </p:nvSpPr>
        <p:spPr>
          <a:xfrm rot="0">
            <a:off x="6811111" y="3518946"/>
            <a:ext cx="4878180" cy="771443"/>
          </a:xfrm>
          <a:prstGeom prst="rect">
            <a:avLst/>
          </a:prstGeom>
        </p:spPr>
        <p:txBody>
          <a:bodyPr anchor="t" rtlCol="false" tIns="0" lIns="0" bIns="0" rIns="0">
            <a:spAutoFit/>
          </a:bodyPr>
          <a:lstStyle/>
          <a:p>
            <a:pPr algn="ctr">
              <a:lnSpc>
                <a:spcPts val="6300"/>
              </a:lnSpc>
              <a:spcBef>
                <a:spcPct val="0"/>
              </a:spcBef>
            </a:pPr>
            <a:r>
              <a:rPr lang="en-US" b="true" sz="4500">
                <a:solidFill>
                  <a:srgbClr val="50A5D7"/>
                </a:solidFill>
                <a:latin typeface="Open Sans 1 Bold"/>
                <a:ea typeface="Open Sans 1 Bold"/>
                <a:cs typeface="Open Sans 1 Bold"/>
                <a:sym typeface="Open Sans 1 Bold"/>
              </a:rPr>
              <a:t>Almacenamiento</a:t>
            </a:r>
          </a:p>
        </p:txBody>
      </p:sp>
      <p:sp>
        <p:nvSpPr>
          <p:cNvPr name="TextBox 9" id="9"/>
          <p:cNvSpPr txBox="true"/>
          <p:nvPr/>
        </p:nvSpPr>
        <p:spPr>
          <a:xfrm rot="0">
            <a:off x="212403" y="6170459"/>
            <a:ext cx="17898454" cy="1012026"/>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Google BigQuery: Servicio de almacenamiento y análisis que permite realizar consultas SQL a gran escala. Es útil para procesamiento rápido y análisis de grandes conjuntos de datos.</a:t>
            </a:r>
          </a:p>
        </p:txBody>
      </p:sp>
      <p:sp>
        <p:nvSpPr>
          <p:cNvPr name="TextBox 10" id="10"/>
          <p:cNvSpPr txBox="true"/>
          <p:nvPr/>
        </p:nvSpPr>
        <p:spPr>
          <a:xfrm rot="0">
            <a:off x="212403" y="7732005"/>
            <a:ext cx="17898454" cy="1012026"/>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Azure Synapse Analytics: Proporciona análisis unificado y capacidades de procesamiento masivo de datos, permitiendo combinar datos de distintas fuentes y ejecutar análisis avanzados.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7143" y="2169632"/>
            <a:ext cx="18288000" cy="1526295"/>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Para nuestro proyecto, hemos utilizado varias herramientas que facilitan la implementación y prueba de nuestra API en la nube, lo que nos permite almacenar, procesar y consultar datos a través de una interfaz web.</a:t>
            </a:r>
          </a:p>
        </p:txBody>
      </p:sp>
      <p:sp>
        <p:nvSpPr>
          <p:cNvPr name="TextBox 5" id="5"/>
          <p:cNvSpPr txBox="true"/>
          <p:nvPr/>
        </p:nvSpPr>
        <p:spPr>
          <a:xfrm rot="0">
            <a:off x="3711097" y="1290265"/>
            <a:ext cx="10865805"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Implementación en el Proyecto</a:t>
            </a:r>
          </a:p>
        </p:txBody>
      </p:sp>
      <p:sp>
        <p:nvSpPr>
          <p:cNvPr name="TextBox 6" id="6"/>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7" id="7"/>
          <p:cNvSpPr txBox="true"/>
          <p:nvPr/>
        </p:nvSpPr>
        <p:spPr>
          <a:xfrm rot="0">
            <a:off x="0" y="4608912"/>
            <a:ext cx="18110857" cy="2040563"/>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Ngrok: Usamos Ngrok para crear un túnel seguro entre nuestro servidor local y la nube. Esto nos permite exponer la API en Flask que corre localmente, haciendo que sea accesible desde cualquier lugar a través de internet. Con Ngrok no necesitamos configurar un servidor en producción para acceder a la API desde dispositivos externos.</a:t>
            </a:r>
          </a:p>
        </p:txBody>
      </p:sp>
      <p:sp>
        <p:nvSpPr>
          <p:cNvPr name="TextBox 8" id="8"/>
          <p:cNvSpPr txBox="true"/>
          <p:nvPr/>
        </p:nvSpPr>
        <p:spPr>
          <a:xfrm rot="0">
            <a:off x="7267473" y="3686401"/>
            <a:ext cx="3965458" cy="771443"/>
          </a:xfrm>
          <a:prstGeom prst="rect">
            <a:avLst/>
          </a:prstGeom>
        </p:spPr>
        <p:txBody>
          <a:bodyPr anchor="t" rtlCol="false" tIns="0" lIns="0" bIns="0" rIns="0">
            <a:spAutoFit/>
          </a:bodyPr>
          <a:lstStyle/>
          <a:p>
            <a:pPr algn="ctr">
              <a:lnSpc>
                <a:spcPts val="6300"/>
              </a:lnSpc>
              <a:spcBef>
                <a:spcPct val="0"/>
              </a:spcBef>
            </a:pPr>
            <a:r>
              <a:rPr lang="en-US" b="true" sz="4500">
                <a:solidFill>
                  <a:srgbClr val="50A5D7"/>
                </a:solidFill>
                <a:latin typeface="Open Sans 1 Bold"/>
                <a:ea typeface="Open Sans 1 Bold"/>
                <a:cs typeface="Open Sans 1 Bold"/>
                <a:sym typeface="Open Sans 1 Bold"/>
              </a:rPr>
              <a:t>Herramientas</a:t>
            </a:r>
          </a:p>
        </p:txBody>
      </p:sp>
      <p:sp>
        <p:nvSpPr>
          <p:cNvPr name="TextBox 9" id="9"/>
          <p:cNvSpPr txBox="true"/>
          <p:nvPr/>
        </p:nvSpPr>
        <p:spPr>
          <a:xfrm rot="0">
            <a:off x="-177143" y="7066275"/>
            <a:ext cx="18288000" cy="2554832"/>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PM2: Para gestionar el entorno de ejecución de la API, utilizamos PM2, un administrador de procesos que facilita la ejecución de aplicaciones en Node.js para scripts de Python y otros entornos. PM2 nos permite ejecutar la API en segundo plano y asegura su disponibilidad al gestionar reinicios automáticos en caso de fallos. Esto asegura que nuestra API en Flask esté siempre disponible para responder a solicitudes de los clientes.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7143" y="2169632"/>
            <a:ext cx="18288000" cy="1526295"/>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Para nuestro proyecto, hemos utilizado varias herramientas que facilitan la implementación y prueba de nuestra API en la nube, lo que nos permite almacenar, procesar y consultar datos a través de una interfaz web.</a:t>
            </a:r>
          </a:p>
        </p:txBody>
      </p:sp>
      <p:sp>
        <p:nvSpPr>
          <p:cNvPr name="TextBox 5" id="5"/>
          <p:cNvSpPr txBox="true"/>
          <p:nvPr/>
        </p:nvSpPr>
        <p:spPr>
          <a:xfrm rot="0">
            <a:off x="3711097" y="1290265"/>
            <a:ext cx="10865805"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Implementación en el Proyecto</a:t>
            </a:r>
          </a:p>
        </p:txBody>
      </p:sp>
      <p:sp>
        <p:nvSpPr>
          <p:cNvPr name="TextBox 6" id="6"/>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7" id="7"/>
          <p:cNvSpPr txBox="true"/>
          <p:nvPr/>
        </p:nvSpPr>
        <p:spPr>
          <a:xfrm rot="0">
            <a:off x="44286" y="5086350"/>
            <a:ext cx="18110857" cy="2040563"/>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Postman: Usamos Postman como herramienta para diseñar, probar y documentar la API. Postman nos ayuda a verificar los endpoints de la API de manera rápida, probando los métodos HTTP (GET, POST, PUT, DELETE) para interactuar con la base de datos. Esto facilita la validación de los datos antes de integrarlos en la aplicación.</a:t>
            </a:r>
          </a:p>
        </p:txBody>
      </p:sp>
      <p:sp>
        <p:nvSpPr>
          <p:cNvPr name="TextBox 8" id="8"/>
          <p:cNvSpPr txBox="true"/>
          <p:nvPr/>
        </p:nvSpPr>
        <p:spPr>
          <a:xfrm rot="0">
            <a:off x="7161271" y="3991129"/>
            <a:ext cx="3965458" cy="771443"/>
          </a:xfrm>
          <a:prstGeom prst="rect">
            <a:avLst/>
          </a:prstGeom>
        </p:spPr>
        <p:txBody>
          <a:bodyPr anchor="t" rtlCol="false" tIns="0" lIns="0" bIns="0" rIns="0">
            <a:spAutoFit/>
          </a:bodyPr>
          <a:lstStyle/>
          <a:p>
            <a:pPr algn="ctr">
              <a:lnSpc>
                <a:spcPts val="6300"/>
              </a:lnSpc>
              <a:spcBef>
                <a:spcPct val="0"/>
              </a:spcBef>
            </a:pPr>
            <a:r>
              <a:rPr lang="en-US" b="true" sz="4500">
                <a:solidFill>
                  <a:srgbClr val="50A5D7"/>
                </a:solidFill>
                <a:latin typeface="Open Sans 1 Bold"/>
                <a:ea typeface="Open Sans 1 Bold"/>
                <a:cs typeface="Open Sans 1 Bold"/>
                <a:sym typeface="Open Sans 1 Bold"/>
              </a:rPr>
              <a:t>Herramientas</a:t>
            </a:r>
          </a:p>
        </p:txBody>
      </p:sp>
      <p:sp>
        <p:nvSpPr>
          <p:cNvPr name="TextBox 9" id="9"/>
          <p:cNvSpPr txBox="true"/>
          <p:nvPr/>
        </p:nvSpPr>
        <p:spPr>
          <a:xfrm rot="0">
            <a:off x="-44286" y="7695175"/>
            <a:ext cx="18376572" cy="2040563"/>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Flask API: Para la lógica de nuestra aplicación, hemos desarrollado una API en Flask. Flask es un microframework de Python que nos permite crear una API RESTful ligera y eficiente para la base de datos. A través de la API, los usuarios pueden enviar y recibir datos, accediendo a información almacenada en la base de datos en tiempo real.</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915962" cy="2931955"/>
          </a:xfrm>
          <a:custGeom>
            <a:avLst/>
            <a:gdLst/>
            <a:ahLst/>
            <a:cxnLst/>
            <a:rect r="r" b="b" t="t" l="l"/>
            <a:pathLst>
              <a:path h="2931955" w="2915962">
                <a:moveTo>
                  <a:pt x="0" y="0"/>
                </a:moveTo>
                <a:lnTo>
                  <a:pt x="2915962" y="0"/>
                </a:lnTo>
                <a:lnTo>
                  <a:pt x="2915962" y="2931955"/>
                </a:lnTo>
                <a:lnTo>
                  <a:pt x="0" y="29319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63153" y="0"/>
            <a:ext cx="3124847" cy="3124847"/>
          </a:xfrm>
          <a:custGeom>
            <a:avLst/>
            <a:gdLst/>
            <a:ahLst/>
            <a:cxnLst/>
            <a:rect r="r" b="b" t="t" l="l"/>
            <a:pathLst>
              <a:path h="3124847" w="3124847">
                <a:moveTo>
                  <a:pt x="0" y="0"/>
                </a:moveTo>
                <a:lnTo>
                  <a:pt x="3124847" y="0"/>
                </a:lnTo>
                <a:lnTo>
                  <a:pt x="3124847" y="3124847"/>
                </a:lnTo>
                <a:lnTo>
                  <a:pt x="0" y="3124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989520" y="1448123"/>
            <a:ext cx="6308959" cy="962579"/>
          </a:xfrm>
          <a:prstGeom prst="rect">
            <a:avLst/>
          </a:prstGeom>
        </p:spPr>
        <p:txBody>
          <a:bodyPr anchor="t" rtlCol="false" tIns="0" lIns="0" bIns="0" rIns="0">
            <a:spAutoFit/>
          </a:bodyPr>
          <a:lstStyle/>
          <a:p>
            <a:pPr algn="ctr">
              <a:lnSpc>
                <a:spcPts val="7840"/>
              </a:lnSpc>
              <a:spcBef>
                <a:spcPct val="0"/>
              </a:spcBef>
            </a:pPr>
            <a:r>
              <a:rPr lang="en-US" b="true" sz="5600">
                <a:solidFill>
                  <a:srgbClr val="13A9D6"/>
                </a:solidFill>
                <a:latin typeface="Open Sans 1 Bold"/>
                <a:ea typeface="Open Sans 1 Bold"/>
                <a:cs typeface="Open Sans 1 Bold"/>
                <a:sym typeface="Open Sans 1 Bold"/>
              </a:rPr>
              <a:t>Stack Tecnologico</a:t>
            </a:r>
          </a:p>
        </p:txBody>
      </p:sp>
      <p:sp>
        <p:nvSpPr>
          <p:cNvPr name="TextBox 5" id="5"/>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6" id="6"/>
          <p:cNvSpPr txBox="true"/>
          <p:nvPr/>
        </p:nvSpPr>
        <p:spPr>
          <a:xfrm rot="0">
            <a:off x="159626" y="3162947"/>
            <a:ext cx="16159649" cy="514294"/>
          </a:xfrm>
          <a:prstGeom prst="rect">
            <a:avLst/>
          </a:prstGeom>
        </p:spPr>
        <p:txBody>
          <a:bodyPr anchor="t" rtlCol="false" tIns="0" lIns="0" bIns="0" rIns="0">
            <a:spAutoFit/>
          </a:bodyPr>
          <a:lstStyle/>
          <a:p>
            <a:pPr algn="ctr" marL="647715" indent="-323857" lvl="1">
              <a:lnSpc>
                <a:spcPts val="4200"/>
              </a:lnSpc>
              <a:buFont typeface="Arial"/>
              <a:buChar char="•"/>
            </a:pPr>
            <a:r>
              <a:rPr lang="en-US" b="true" sz="3000">
                <a:solidFill>
                  <a:srgbClr val="FFFFFF"/>
                </a:solidFill>
                <a:latin typeface="Open Sans 1 Bold"/>
                <a:ea typeface="Open Sans 1 Bold"/>
                <a:cs typeface="Open Sans 1 Bold"/>
                <a:sym typeface="Open Sans 1 Bold"/>
              </a:rPr>
              <a:t>Lenguaje: Python, creacion aplicacion web e integracion los otros componentes.</a:t>
            </a:r>
          </a:p>
        </p:txBody>
      </p:sp>
      <p:sp>
        <p:nvSpPr>
          <p:cNvPr name="TextBox 7" id="7"/>
          <p:cNvSpPr txBox="true"/>
          <p:nvPr/>
        </p:nvSpPr>
        <p:spPr>
          <a:xfrm rot="0">
            <a:off x="319253" y="3715341"/>
            <a:ext cx="17507604" cy="1047642"/>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1 Bold"/>
                <a:ea typeface="Open Sans 1 Bold"/>
                <a:cs typeface="Open Sans 1 Bold"/>
                <a:sym typeface="Open Sans 1 Bold"/>
              </a:rPr>
              <a:t>Framework web: Flask, creación de la API, que permite la comunicación entre el dispositivo IoT y la interfaz web.</a:t>
            </a:r>
          </a:p>
        </p:txBody>
      </p:sp>
      <p:sp>
        <p:nvSpPr>
          <p:cNvPr name="TextBox 8" id="8"/>
          <p:cNvSpPr txBox="true"/>
          <p:nvPr/>
        </p:nvSpPr>
        <p:spPr>
          <a:xfrm rot="0">
            <a:off x="319253" y="4896333"/>
            <a:ext cx="17968747" cy="1047642"/>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1 Bold"/>
                <a:ea typeface="Open Sans 1 Bold"/>
                <a:cs typeface="Open Sans 1 Bold"/>
                <a:sym typeface="Open Sans 1 Bold"/>
              </a:rPr>
              <a:t>Base de datos: MySQL, para almacenar de manera estructurada los datos de glucosa capturados.</a:t>
            </a:r>
          </a:p>
        </p:txBody>
      </p:sp>
      <p:sp>
        <p:nvSpPr>
          <p:cNvPr name="TextBox 9" id="9"/>
          <p:cNvSpPr txBox="true"/>
          <p:nvPr/>
        </p:nvSpPr>
        <p:spPr>
          <a:xfrm rot="0">
            <a:off x="319253" y="6077324"/>
            <a:ext cx="17968747" cy="1047642"/>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1 Bold"/>
                <a:ea typeface="Open Sans 1 Bold"/>
                <a:cs typeface="Open Sans 1 Bold"/>
                <a:sym typeface="Open Sans 1 Bold"/>
              </a:rPr>
              <a:t>ORM: SQLAlchemy, que permite la interacción entre la base de datos MySQL y el código en Python de forma eficiente.</a:t>
            </a:r>
          </a:p>
        </p:txBody>
      </p:sp>
      <p:sp>
        <p:nvSpPr>
          <p:cNvPr name="TextBox 10" id="10"/>
          <p:cNvSpPr txBox="true"/>
          <p:nvPr/>
        </p:nvSpPr>
        <p:spPr>
          <a:xfrm rot="0">
            <a:off x="319253" y="7258316"/>
            <a:ext cx="17968747" cy="1047642"/>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1 Bold"/>
                <a:ea typeface="Open Sans 1 Bold"/>
                <a:cs typeface="Open Sans 1 Bold"/>
                <a:sym typeface="Open Sans 1 Bold"/>
              </a:rPr>
              <a:t>Plataforma de despliegue: Docker, que asegura un entorno controlado y facilita la portabilidad del sistema entre diferentes servidores.</a:t>
            </a:r>
          </a:p>
        </p:txBody>
      </p:sp>
      <p:sp>
        <p:nvSpPr>
          <p:cNvPr name="TextBox 11" id="11"/>
          <p:cNvSpPr txBox="true"/>
          <p:nvPr/>
        </p:nvSpPr>
        <p:spPr>
          <a:xfrm rot="0">
            <a:off x="319253" y="8439308"/>
            <a:ext cx="17968747" cy="514296"/>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1 Bold"/>
                <a:ea typeface="Open Sans 1 Bold"/>
                <a:cs typeface="Open Sans 1 Bold"/>
                <a:sym typeface="Open Sans 1 Bold"/>
              </a:rPr>
              <a:t>Dispositivos: ESP32 (microcontrolador), CNY-70 (sensor), Pantalla tactil (opcional)</a:t>
            </a:r>
          </a:p>
        </p:txBody>
      </p:sp>
      <p:sp>
        <p:nvSpPr>
          <p:cNvPr name="TextBox 12" id="12"/>
          <p:cNvSpPr txBox="true"/>
          <p:nvPr/>
        </p:nvSpPr>
        <p:spPr>
          <a:xfrm rot="0">
            <a:off x="319253" y="9201150"/>
            <a:ext cx="17968747" cy="1047642"/>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Open Sans 1 Bold"/>
                <a:ea typeface="Open Sans 1 Bold"/>
                <a:cs typeface="Open Sans 1 Bold"/>
                <a:sym typeface="Open Sans 1 Bold"/>
              </a:rPr>
              <a:t>Plataforma en la nube: Conexión a un servidor gestionada y creada por los alumnos del grupo.</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163805" y="1290265"/>
            <a:ext cx="9960390"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Lógica de negocio en la nube</a:t>
            </a:r>
          </a:p>
        </p:txBody>
      </p:sp>
      <p:sp>
        <p:nvSpPr>
          <p:cNvPr name="TextBox 5" id="5"/>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6" id="6"/>
          <p:cNvSpPr txBox="true"/>
          <p:nvPr/>
        </p:nvSpPr>
        <p:spPr>
          <a:xfrm rot="0">
            <a:off x="88572" y="2169632"/>
            <a:ext cx="18110857" cy="2554832"/>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El desarrollo de lógicas de negocio en la nube implica trasladar el procesamiento de la aplicación desde servidores locales a un entorno en la nube, donde se pueden gestionar y ejecutar funciones clave de la aplicación de forma escalable y flexible. Este enfoque permite responder a las demandas de los usuarios sin la limitación de recursos locales y ofrece una forma más eficiente de gestionar el crecimiento y el rendimiento de la aplicación.</a:t>
            </a:r>
          </a:p>
        </p:txBody>
      </p:sp>
      <p:sp>
        <p:nvSpPr>
          <p:cNvPr name="TextBox 7" id="7"/>
          <p:cNvSpPr txBox="true"/>
          <p:nvPr/>
        </p:nvSpPr>
        <p:spPr>
          <a:xfrm rot="0">
            <a:off x="7627577" y="4619689"/>
            <a:ext cx="3032847"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Ventajas</a:t>
            </a:r>
          </a:p>
        </p:txBody>
      </p:sp>
      <p:sp>
        <p:nvSpPr>
          <p:cNvPr name="TextBox 8" id="8"/>
          <p:cNvSpPr txBox="true"/>
          <p:nvPr/>
        </p:nvSpPr>
        <p:spPr>
          <a:xfrm rot="0">
            <a:off x="177143" y="5575255"/>
            <a:ext cx="18110857" cy="2040563"/>
          </a:xfrm>
          <a:prstGeom prst="rect">
            <a:avLst/>
          </a:prstGeom>
        </p:spPr>
        <p:txBody>
          <a:bodyPr anchor="t" rtlCol="false" tIns="0" lIns="0" bIns="0" rIns="0">
            <a:spAutoFit/>
          </a:bodyPr>
          <a:lstStyle/>
          <a:p>
            <a:pPr algn="l">
              <a:lnSpc>
                <a:spcPts val="4060"/>
              </a:lnSpc>
              <a:spcBef>
                <a:spcPct val="0"/>
              </a:spcBef>
            </a:pPr>
            <a:r>
              <a:rPr lang="en-US" b="true" sz="2900">
                <a:solidFill>
                  <a:srgbClr val="FFFFFF"/>
                </a:solidFill>
                <a:latin typeface="Open Sans 1 Bold"/>
                <a:ea typeface="Open Sans 1 Bold"/>
                <a:cs typeface="Open Sans 1 Bold"/>
                <a:sym typeface="Open Sans 1 Bold"/>
              </a:rPr>
              <a:t>Escalabilidad: La lógica de negocio en la nube permite que las aplicaciones crezcan sin requerir infraestructura física adicional. Por ejemplo, si el número de usuarios o las solicitudes a la API aumenta, el sistema puede escalar automáticamente (o manualmente) para mantener el rendimiento.</a:t>
            </a:r>
          </a:p>
        </p:txBody>
      </p:sp>
      <p:sp>
        <p:nvSpPr>
          <p:cNvPr name="TextBox 9" id="9"/>
          <p:cNvSpPr txBox="true"/>
          <p:nvPr/>
        </p:nvSpPr>
        <p:spPr>
          <a:xfrm rot="0">
            <a:off x="177143" y="7962153"/>
            <a:ext cx="18110857" cy="1526295"/>
          </a:xfrm>
          <a:prstGeom prst="rect">
            <a:avLst/>
          </a:prstGeom>
        </p:spPr>
        <p:txBody>
          <a:bodyPr anchor="t" rtlCol="false" tIns="0" lIns="0" bIns="0" rIns="0">
            <a:spAutoFit/>
          </a:bodyPr>
          <a:lstStyle/>
          <a:p>
            <a:pPr algn="l">
              <a:lnSpc>
                <a:spcPts val="4060"/>
              </a:lnSpc>
              <a:spcBef>
                <a:spcPct val="0"/>
              </a:spcBef>
            </a:pPr>
            <a:r>
              <a:rPr lang="en-US" b="true" sz="2900">
                <a:solidFill>
                  <a:srgbClr val="FFFFFF"/>
                </a:solidFill>
                <a:latin typeface="Open Sans 1 Bold"/>
                <a:ea typeface="Open Sans 1 Bold"/>
                <a:cs typeface="Open Sans 1 Bold"/>
                <a:sym typeface="Open Sans 1 Bold"/>
              </a:rPr>
              <a:t>Flexibilidad: Se facilita realizar cambios en el sistema y desplegar nuevas funciones sin interrumpir el servicio. Además, al utilizar arquitecturas como microservicios, cada componente de la lógica de negocio puede actualizarse o reemplazarse sin afectar al resto del sistema.</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720875" y="1290265"/>
            <a:ext cx="4846250"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Herramientas</a:t>
            </a:r>
          </a:p>
        </p:txBody>
      </p:sp>
      <p:sp>
        <p:nvSpPr>
          <p:cNvPr name="TextBox 5" id="5"/>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6" id="6"/>
          <p:cNvSpPr txBox="true"/>
          <p:nvPr/>
        </p:nvSpPr>
        <p:spPr>
          <a:xfrm rot="0">
            <a:off x="88572" y="2722001"/>
            <a:ext cx="18110857" cy="1526295"/>
          </a:xfrm>
          <a:prstGeom prst="rect">
            <a:avLst/>
          </a:prstGeom>
        </p:spPr>
        <p:txBody>
          <a:bodyPr anchor="t" rtlCol="false" tIns="0" lIns="0" bIns="0" rIns="0">
            <a:spAutoFit/>
          </a:bodyPr>
          <a:lstStyle/>
          <a:p>
            <a:pPr algn="l">
              <a:lnSpc>
                <a:spcPts val="4060"/>
              </a:lnSpc>
              <a:spcBef>
                <a:spcPct val="0"/>
              </a:spcBef>
            </a:pPr>
            <a:r>
              <a:rPr lang="en-US" b="true" sz="2900">
                <a:solidFill>
                  <a:srgbClr val="FFFFFF"/>
                </a:solidFill>
                <a:latin typeface="Open Sans 1 Bold"/>
                <a:ea typeface="Open Sans 1 Bold"/>
                <a:cs typeface="Open Sans 1 Bold"/>
                <a:sym typeface="Open Sans 1 Bold"/>
              </a:rPr>
              <a:t>Funcionalidad a través de microservicios: Las plataformas en la nube permiten desarrollar la lógica de negocio usando microservicios, donde cada componente maneja una función específica. Esto hace que la aplicación sea modular, fácil de gestionar y escalar.</a:t>
            </a:r>
          </a:p>
        </p:txBody>
      </p:sp>
      <p:sp>
        <p:nvSpPr>
          <p:cNvPr name="TextBox 7" id="7"/>
          <p:cNvSpPr txBox="true"/>
          <p:nvPr/>
        </p:nvSpPr>
        <p:spPr>
          <a:xfrm rot="0">
            <a:off x="88572" y="4712734"/>
            <a:ext cx="18110857" cy="2554832"/>
          </a:xfrm>
          <a:prstGeom prst="rect">
            <a:avLst/>
          </a:prstGeom>
        </p:spPr>
        <p:txBody>
          <a:bodyPr anchor="t" rtlCol="false" tIns="0" lIns="0" bIns="0" rIns="0">
            <a:spAutoFit/>
          </a:bodyPr>
          <a:lstStyle/>
          <a:p>
            <a:pPr algn="l">
              <a:lnSpc>
                <a:spcPts val="4060"/>
              </a:lnSpc>
              <a:spcBef>
                <a:spcPct val="0"/>
              </a:spcBef>
            </a:pPr>
            <a:r>
              <a:rPr lang="en-US" b="true" sz="2900">
                <a:solidFill>
                  <a:srgbClr val="FFFFFF"/>
                </a:solidFill>
                <a:latin typeface="Open Sans 1 Bold"/>
                <a:ea typeface="Open Sans 1 Bold"/>
                <a:cs typeface="Open Sans 1 Bold"/>
                <a:sym typeface="Open Sans 1 Bold"/>
              </a:rPr>
              <a:t>Serverless Computing: Las funciones serverless (como AWS Lambda, Google Cloud Functions o Azure Functions) permiten ejecutar código en respuesta a eventos sin necesidad de gestionar servidores. Estas funciones son ideales para manejar partes de la lógica de negocio en tareas específicas, como procesamiento de datos y respuesta a solicitudes de la API, facturación y notificaciones en tiempo real.</a:t>
            </a:r>
          </a:p>
        </p:txBody>
      </p:sp>
      <p:sp>
        <p:nvSpPr>
          <p:cNvPr name="TextBox 8" id="8"/>
          <p:cNvSpPr txBox="true"/>
          <p:nvPr/>
        </p:nvSpPr>
        <p:spPr>
          <a:xfrm rot="0">
            <a:off x="88572" y="7732005"/>
            <a:ext cx="18110857" cy="1526295"/>
          </a:xfrm>
          <a:prstGeom prst="rect">
            <a:avLst/>
          </a:prstGeom>
        </p:spPr>
        <p:txBody>
          <a:bodyPr anchor="t" rtlCol="false" tIns="0" lIns="0" bIns="0" rIns="0">
            <a:spAutoFit/>
          </a:bodyPr>
          <a:lstStyle/>
          <a:p>
            <a:pPr algn="l">
              <a:lnSpc>
                <a:spcPts val="4060"/>
              </a:lnSpc>
              <a:spcBef>
                <a:spcPct val="0"/>
              </a:spcBef>
            </a:pPr>
            <a:r>
              <a:rPr lang="en-US" b="true" sz="2900">
                <a:solidFill>
                  <a:srgbClr val="FFFFFF"/>
                </a:solidFill>
                <a:latin typeface="Open Sans 1 Bold"/>
                <a:ea typeface="Open Sans 1 Bold"/>
                <a:cs typeface="Open Sans 1 Bold"/>
                <a:sym typeface="Open Sans 1 Bold"/>
              </a:rPr>
              <a:t>API RESTful: Permite una comunicación eficiente entre el frontend y la base de datos. En nuestro caso, la API en Flask actúa como intermediaria entre el almacenamiento y la interfaz de usuario, implementando las reglas de negocio necesarias para el procesamiento de datos.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58649" y="1290265"/>
            <a:ext cx="9770701"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Implentación en el proyecto</a:t>
            </a:r>
          </a:p>
        </p:txBody>
      </p:sp>
      <p:sp>
        <p:nvSpPr>
          <p:cNvPr name="TextBox 5" id="5"/>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6" id="6"/>
          <p:cNvSpPr txBox="true"/>
          <p:nvPr/>
        </p:nvSpPr>
        <p:spPr>
          <a:xfrm rot="0">
            <a:off x="88572" y="2893419"/>
            <a:ext cx="18110857" cy="1526295"/>
          </a:xfrm>
          <a:prstGeom prst="rect">
            <a:avLst/>
          </a:prstGeom>
        </p:spPr>
        <p:txBody>
          <a:bodyPr anchor="t" rtlCol="false" tIns="0" lIns="0" bIns="0" rIns="0">
            <a:spAutoFit/>
          </a:bodyPr>
          <a:lstStyle/>
          <a:p>
            <a:pPr algn="l">
              <a:lnSpc>
                <a:spcPts val="4060"/>
              </a:lnSpc>
              <a:spcBef>
                <a:spcPct val="0"/>
              </a:spcBef>
            </a:pPr>
            <a:r>
              <a:rPr lang="en-US" b="true" sz="2900">
                <a:solidFill>
                  <a:srgbClr val="FFFFFF"/>
                </a:solidFill>
                <a:latin typeface="Open Sans 1 Bold"/>
                <a:ea typeface="Open Sans 1 Bold"/>
                <a:cs typeface="Open Sans 1 Bold"/>
                <a:sym typeface="Open Sans 1 Bold"/>
              </a:rPr>
              <a:t>API en Flask: La lógica de negocio, que incluye el registro, la consulta y el análisis de los niveles de glucosa, está estructurada en nuestra API en Flask. Esta API maneja todas las solicitudes que el usuario realiza a través de la interfaz web.</a:t>
            </a:r>
          </a:p>
        </p:txBody>
      </p:sp>
      <p:sp>
        <p:nvSpPr>
          <p:cNvPr name="TextBox 7" id="7"/>
          <p:cNvSpPr txBox="true"/>
          <p:nvPr/>
        </p:nvSpPr>
        <p:spPr>
          <a:xfrm rot="0">
            <a:off x="88572" y="5086350"/>
            <a:ext cx="18110857" cy="1526295"/>
          </a:xfrm>
          <a:prstGeom prst="rect">
            <a:avLst/>
          </a:prstGeom>
        </p:spPr>
        <p:txBody>
          <a:bodyPr anchor="t" rtlCol="false" tIns="0" lIns="0" bIns="0" rIns="0">
            <a:spAutoFit/>
          </a:bodyPr>
          <a:lstStyle/>
          <a:p>
            <a:pPr algn="l">
              <a:lnSpc>
                <a:spcPts val="4060"/>
              </a:lnSpc>
              <a:spcBef>
                <a:spcPct val="0"/>
              </a:spcBef>
            </a:pPr>
            <a:r>
              <a:rPr lang="en-US" b="true" sz="2900">
                <a:solidFill>
                  <a:srgbClr val="FFFFFF"/>
                </a:solidFill>
                <a:latin typeface="Open Sans 1 Bold"/>
                <a:ea typeface="Open Sans 1 Bold"/>
                <a:cs typeface="Open Sans 1 Bold"/>
                <a:sym typeface="Open Sans 1 Bold"/>
              </a:rPr>
              <a:t>Integración con servicios serverless: En una futura extensión del proyecto, podríamos integrar funciones serverless que automaticen tareas adicionales, como el análisis de datos históricos y la generación de alertas de salud basadas en los niveles de glucosa detectados.</a:t>
            </a:r>
          </a:p>
        </p:txBody>
      </p:sp>
      <p:sp>
        <p:nvSpPr>
          <p:cNvPr name="TextBox 8" id="8"/>
          <p:cNvSpPr txBox="true"/>
          <p:nvPr/>
        </p:nvSpPr>
        <p:spPr>
          <a:xfrm rot="0">
            <a:off x="88572" y="7553479"/>
            <a:ext cx="18110857" cy="1180409"/>
          </a:xfrm>
          <a:prstGeom prst="rect">
            <a:avLst/>
          </a:prstGeom>
        </p:spPr>
        <p:txBody>
          <a:bodyPr anchor="t" rtlCol="false" tIns="0" lIns="0" bIns="0" rIns="0">
            <a:spAutoFit/>
          </a:bodyPr>
          <a:lstStyle/>
          <a:p>
            <a:pPr algn="ctr">
              <a:lnSpc>
                <a:spcPts val="4760"/>
              </a:lnSpc>
              <a:spcBef>
                <a:spcPct val="0"/>
              </a:spcBef>
            </a:pPr>
            <a:r>
              <a:rPr lang="en-US" b="true" sz="3400">
                <a:solidFill>
                  <a:srgbClr val="00678C"/>
                </a:solidFill>
                <a:latin typeface="Open Sans 1 Bold"/>
                <a:ea typeface="Open Sans 1 Bold"/>
                <a:cs typeface="Open Sans 1 Bold"/>
                <a:sym typeface="Open Sans 1 Bold"/>
              </a:rPr>
              <a:t>Esta implementación nos permite una estructura flexible y escalable en la nube, brindando una experiencia confiable y rápida para los usuarios.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869693" y="1290265"/>
            <a:ext cx="2548614"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C.R.U.D</a:t>
            </a:r>
          </a:p>
        </p:txBody>
      </p:sp>
      <p:sp>
        <p:nvSpPr>
          <p:cNvPr name="TextBox 5" id="5"/>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6" id="6"/>
          <p:cNvSpPr txBox="true"/>
          <p:nvPr/>
        </p:nvSpPr>
        <p:spPr>
          <a:xfrm rot="0">
            <a:off x="88572" y="4399301"/>
            <a:ext cx="18110857" cy="1307936"/>
          </a:xfrm>
          <a:prstGeom prst="rect">
            <a:avLst/>
          </a:prstGeom>
        </p:spPr>
        <p:txBody>
          <a:bodyPr anchor="t" rtlCol="false" tIns="0" lIns="0" bIns="0" rIns="0">
            <a:spAutoFit/>
          </a:bodyPr>
          <a:lstStyle/>
          <a:p>
            <a:pPr algn="l">
              <a:lnSpc>
                <a:spcPts val="3500"/>
              </a:lnSpc>
              <a:spcBef>
                <a:spcPct val="0"/>
              </a:spcBef>
            </a:pPr>
            <a:r>
              <a:rPr lang="en-US" b="true" sz="2500">
                <a:solidFill>
                  <a:srgbClr val="FFFFFF"/>
                </a:solidFill>
                <a:latin typeface="Open Sans 1 Bold"/>
                <a:ea typeface="Open Sans 1 Bold"/>
                <a:cs typeface="Open Sans 1 Bold"/>
                <a:sym typeface="Open Sans 1 Bold"/>
              </a:rPr>
              <a:t>Create (Crear): Permite añadir nuevos datos a la base de datos. Por ejemplo, en nuestro proyecto, la operación "Create" se usa cuando agregamos una nueva medición de glucosa capturada por el sensor y enviada a la base de datos.</a:t>
            </a:r>
          </a:p>
        </p:txBody>
      </p:sp>
      <p:sp>
        <p:nvSpPr>
          <p:cNvPr name="TextBox 7" id="7"/>
          <p:cNvSpPr txBox="true"/>
          <p:nvPr/>
        </p:nvSpPr>
        <p:spPr>
          <a:xfrm rot="0">
            <a:off x="88572" y="5992987"/>
            <a:ext cx="18110857" cy="1307936"/>
          </a:xfrm>
          <a:prstGeom prst="rect">
            <a:avLst/>
          </a:prstGeom>
        </p:spPr>
        <p:txBody>
          <a:bodyPr anchor="t" rtlCol="false" tIns="0" lIns="0" bIns="0" rIns="0">
            <a:spAutoFit/>
          </a:bodyPr>
          <a:lstStyle/>
          <a:p>
            <a:pPr algn="l">
              <a:lnSpc>
                <a:spcPts val="3500"/>
              </a:lnSpc>
              <a:spcBef>
                <a:spcPct val="0"/>
              </a:spcBef>
            </a:pPr>
            <a:r>
              <a:rPr lang="en-US" b="true" sz="2500">
                <a:solidFill>
                  <a:srgbClr val="FFFFFF"/>
                </a:solidFill>
                <a:latin typeface="Open Sans 1 Bold"/>
                <a:ea typeface="Open Sans 1 Bold"/>
                <a:cs typeface="Open Sans 1 Bold"/>
                <a:sym typeface="Open Sans 1 Bold"/>
              </a:rPr>
              <a:t>Read (Leer): Permite consultar y recuperar datos ya almacenados en la base de datos. En nuestro caso, la operación "Read" se utiliza para mostrar los datos de glucosa en la interfaz web, para que el usuario pueda ver las mediciones y los datos históricos.</a:t>
            </a:r>
          </a:p>
        </p:txBody>
      </p:sp>
      <p:sp>
        <p:nvSpPr>
          <p:cNvPr name="TextBox 8" id="8"/>
          <p:cNvSpPr txBox="true"/>
          <p:nvPr/>
        </p:nvSpPr>
        <p:spPr>
          <a:xfrm rot="0">
            <a:off x="88572" y="2169632"/>
            <a:ext cx="18110857" cy="1012026"/>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CRUD es un acrónimo que representa las cuatro operaciones básicas que se pueden realizar sobre los datos en una base de datos</a:t>
            </a:r>
          </a:p>
        </p:txBody>
      </p:sp>
      <p:sp>
        <p:nvSpPr>
          <p:cNvPr name="TextBox 9" id="9"/>
          <p:cNvSpPr txBox="true"/>
          <p:nvPr/>
        </p:nvSpPr>
        <p:spPr>
          <a:xfrm rot="0">
            <a:off x="88572" y="7588411"/>
            <a:ext cx="18110857" cy="869840"/>
          </a:xfrm>
          <a:prstGeom prst="rect">
            <a:avLst/>
          </a:prstGeom>
        </p:spPr>
        <p:txBody>
          <a:bodyPr anchor="t" rtlCol="false" tIns="0" lIns="0" bIns="0" rIns="0">
            <a:spAutoFit/>
          </a:bodyPr>
          <a:lstStyle/>
          <a:p>
            <a:pPr algn="l">
              <a:lnSpc>
                <a:spcPts val="3500"/>
              </a:lnSpc>
              <a:spcBef>
                <a:spcPct val="0"/>
              </a:spcBef>
            </a:pPr>
            <a:r>
              <a:rPr lang="en-US" b="true" sz="2500">
                <a:solidFill>
                  <a:srgbClr val="FFFFFF"/>
                </a:solidFill>
                <a:latin typeface="Open Sans 1 Bold"/>
                <a:ea typeface="Open Sans 1 Bold"/>
                <a:cs typeface="Open Sans 1 Bold"/>
                <a:sym typeface="Open Sans 1 Bold"/>
              </a:rPr>
              <a:t>Update (Actualizar): Permite modificar datos existentes. Por ejemplo, si quisiéramos corregir o actualizar una medición registrada en la base de datos, la operación "Update" sería la encargada de hacerlo.</a:t>
            </a:r>
          </a:p>
        </p:txBody>
      </p:sp>
      <p:sp>
        <p:nvSpPr>
          <p:cNvPr name="TextBox 10" id="10"/>
          <p:cNvSpPr txBox="true"/>
          <p:nvPr/>
        </p:nvSpPr>
        <p:spPr>
          <a:xfrm rot="0">
            <a:off x="88572" y="8772576"/>
            <a:ext cx="18110857" cy="1307936"/>
          </a:xfrm>
          <a:prstGeom prst="rect">
            <a:avLst/>
          </a:prstGeom>
        </p:spPr>
        <p:txBody>
          <a:bodyPr anchor="t" rtlCol="false" tIns="0" lIns="0" bIns="0" rIns="0">
            <a:spAutoFit/>
          </a:bodyPr>
          <a:lstStyle/>
          <a:p>
            <a:pPr algn="l">
              <a:lnSpc>
                <a:spcPts val="3500"/>
              </a:lnSpc>
              <a:spcBef>
                <a:spcPct val="0"/>
              </a:spcBef>
            </a:pPr>
            <a:r>
              <a:rPr lang="en-US" b="true" sz="2500">
                <a:solidFill>
                  <a:srgbClr val="FFFFFF"/>
                </a:solidFill>
                <a:latin typeface="Open Sans 1 Bold"/>
                <a:ea typeface="Open Sans 1 Bold"/>
                <a:cs typeface="Open Sans 1 Bold"/>
                <a:sym typeface="Open Sans 1 Bold"/>
              </a:rPr>
              <a:t>Delete (Eliminar): Permite borrar datos de la base de datos. En nuestro sistema, esta operación sería útil para eliminar registros antiguos de mediciones que ya no sean necesarios o para gestionar el espacio en la base de datos.</a:t>
            </a:r>
          </a:p>
        </p:txBody>
      </p:sp>
      <p:sp>
        <p:nvSpPr>
          <p:cNvPr name="TextBox 11" id="11"/>
          <p:cNvSpPr txBox="true"/>
          <p:nvPr/>
        </p:nvSpPr>
        <p:spPr>
          <a:xfrm rot="0">
            <a:off x="6957444" y="3298409"/>
            <a:ext cx="4373111"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Operaciones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097265" y="535906"/>
            <a:ext cx="12031579" cy="8229600"/>
          </a:xfrm>
          <a:custGeom>
            <a:avLst/>
            <a:gdLst/>
            <a:ahLst/>
            <a:cxnLst/>
            <a:rect r="r" b="b" t="t" l="l"/>
            <a:pathLst>
              <a:path h="8229600" w="12031579">
                <a:moveTo>
                  <a:pt x="0" y="0"/>
                </a:moveTo>
                <a:lnTo>
                  <a:pt x="12031579" y="0"/>
                </a:lnTo>
                <a:lnTo>
                  <a:pt x="12031579"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857250"/>
            <a:ext cx="5415558"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1 Bold"/>
                <a:ea typeface="Open Sans 1 Bold"/>
                <a:cs typeface="Open Sans 1 Bold"/>
                <a:sym typeface="Open Sans 1 Bold"/>
              </a:rPr>
              <a:t>Resumen</a:t>
            </a:r>
          </a:p>
        </p:txBody>
      </p:sp>
      <p:sp>
        <p:nvSpPr>
          <p:cNvPr name="TextBox 4" id="4"/>
          <p:cNvSpPr txBox="true"/>
          <p:nvPr/>
        </p:nvSpPr>
        <p:spPr>
          <a:xfrm rot="0">
            <a:off x="1028700" y="3591264"/>
            <a:ext cx="16954181" cy="5004844"/>
          </a:xfrm>
          <a:prstGeom prst="rect">
            <a:avLst/>
          </a:prstGeom>
        </p:spPr>
        <p:txBody>
          <a:bodyPr anchor="t" rtlCol="false" tIns="0" lIns="0" bIns="0" rIns="0">
            <a:spAutoFit/>
          </a:bodyPr>
          <a:lstStyle/>
          <a:p>
            <a:pPr algn="ctr">
              <a:lnSpc>
                <a:spcPts val="3615"/>
              </a:lnSpc>
            </a:pPr>
            <a:r>
              <a:rPr lang="en-US" sz="2582">
                <a:solidFill>
                  <a:srgbClr val="FFFFFF"/>
                </a:solidFill>
                <a:latin typeface="Open Sans 1"/>
                <a:ea typeface="Open Sans 1"/>
                <a:cs typeface="Open Sans 1"/>
                <a:sym typeface="Open Sans 1"/>
              </a:rPr>
              <a:t>El sistema IoT para el monitoreo continuo de los niveles de glucosa en pacientes diabéticos, se utilizara sensores avanzados que miden la concentración de glucosa en sangre en tiempo real.</a:t>
            </a:r>
          </a:p>
          <a:p>
            <a:pPr algn="ctr">
              <a:lnSpc>
                <a:spcPts val="3615"/>
              </a:lnSpc>
            </a:pPr>
            <a:r>
              <a:rPr lang="en-US" sz="2582">
                <a:solidFill>
                  <a:srgbClr val="FFFFFF"/>
                </a:solidFill>
                <a:latin typeface="Open Sans 1"/>
                <a:ea typeface="Open Sans 1"/>
                <a:cs typeface="Open Sans 1"/>
                <a:sym typeface="Open Sans 1"/>
              </a:rPr>
              <a:t>La información recolectada permitirá a los pacientes y al personal médico tener un seguimiento constante de los niveles de glucosa, facilitando la detección temprana de patrones anormales y mejorando la toma de decisiones en la gestión de la diabetes.</a:t>
            </a:r>
          </a:p>
          <a:p>
            <a:pPr algn="ctr">
              <a:lnSpc>
                <a:spcPts val="3615"/>
              </a:lnSpc>
            </a:pPr>
            <a:r>
              <a:rPr lang="en-US" sz="2582">
                <a:solidFill>
                  <a:srgbClr val="FFFFFF"/>
                </a:solidFill>
                <a:latin typeface="Open Sans 1"/>
                <a:ea typeface="Open Sans 1"/>
                <a:cs typeface="Open Sans 1"/>
                <a:sym typeface="Open Sans 1"/>
              </a:rPr>
              <a:t>Además, el sistema está diseñado para enviar alertas en caso de que los niveles de glucosa alcancen valores críticos, lo que contribuye a reducir riesgos de complicaciones, mejorando la calidad de vida de los pacientes.</a:t>
            </a:r>
          </a:p>
          <a:p>
            <a:pPr algn="ctr">
              <a:lnSpc>
                <a:spcPts val="3615"/>
              </a:lnSpc>
            </a:pPr>
            <a:r>
              <a:rPr lang="en-US" sz="2582">
                <a:solidFill>
                  <a:srgbClr val="FFFFFF"/>
                </a:solidFill>
                <a:latin typeface="Open Sans 1"/>
                <a:ea typeface="Open Sans 1"/>
                <a:cs typeface="Open Sans 1"/>
                <a:sym typeface="Open Sans 1"/>
              </a:rPr>
              <a:t>El procesamiento inicial de los datos se realiza localmente en el dispositivo, garantizando una respuesta rápida y eficiente. Posteriormente, los datos son transmitidos de manera segura a la nube para su almacenamiento y análisis detallado, permitiendo un acceso fácil a través de plataformas móviles y web.</a:t>
            </a:r>
          </a:p>
          <a:p>
            <a:pPr algn="ctr">
              <a:lnSpc>
                <a:spcPts val="3615"/>
              </a:lnSpc>
            </a:pPr>
          </a:p>
        </p:txBody>
      </p:sp>
    </p:spTree>
  </p:cSld>
  <p:clrMapOvr>
    <a:masterClrMapping/>
  </p:clrMapOvr>
  <p:transition spd="fast">
    <p:fade/>
  </p:transition>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142089" cy="2153838"/>
          </a:xfrm>
          <a:custGeom>
            <a:avLst/>
            <a:gdLst/>
            <a:ahLst/>
            <a:cxnLst/>
            <a:rect r="r" b="b" t="t" l="l"/>
            <a:pathLst>
              <a:path h="2153838" w="2142089">
                <a:moveTo>
                  <a:pt x="0" y="0"/>
                </a:moveTo>
                <a:lnTo>
                  <a:pt x="2142089" y="0"/>
                </a:lnTo>
                <a:lnTo>
                  <a:pt x="2142089" y="2153838"/>
                </a:lnTo>
                <a:lnTo>
                  <a:pt x="0" y="2153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4162" y="0"/>
            <a:ext cx="2153838" cy="2153838"/>
          </a:xfrm>
          <a:custGeom>
            <a:avLst/>
            <a:gdLst/>
            <a:ahLst/>
            <a:cxnLst/>
            <a:rect r="r" b="b" t="t" l="l"/>
            <a:pathLst>
              <a:path h="2153838" w="2153838">
                <a:moveTo>
                  <a:pt x="0" y="0"/>
                </a:moveTo>
                <a:lnTo>
                  <a:pt x="2153838" y="0"/>
                </a:lnTo>
                <a:lnTo>
                  <a:pt x="2153838" y="2153838"/>
                </a:lnTo>
                <a:lnTo>
                  <a:pt x="0" y="2153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869693" y="1290265"/>
            <a:ext cx="2548614"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C.R.U.D</a:t>
            </a:r>
          </a:p>
        </p:txBody>
      </p:sp>
      <p:sp>
        <p:nvSpPr>
          <p:cNvPr name="TextBox 5" id="5"/>
          <p:cNvSpPr txBox="true"/>
          <p:nvPr/>
        </p:nvSpPr>
        <p:spPr>
          <a:xfrm rot="0">
            <a:off x="2560528" y="-171450"/>
            <a:ext cx="13166944" cy="1566490"/>
          </a:xfrm>
          <a:prstGeom prst="rect">
            <a:avLst/>
          </a:prstGeom>
        </p:spPr>
        <p:txBody>
          <a:bodyPr anchor="t" rtlCol="false" tIns="0" lIns="0" bIns="0" rIns="0">
            <a:spAutoFit/>
          </a:bodyPr>
          <a:lstStyle/>
          <a:p>
            <a:pPr algn="ctr">
              <a:lnSpc>
                <a:spcPts val="12880"/>
              </a:lnSpc>
            </a:pPr>
            <a:r>
              <a:rPr lang="en-US" sz="9200" b="true">
                <a:solidFill>
                  <a:srgbClr val="9FC4D7"/>
                </a:solidFill>
                <a:latin typeface="Open Sans 1 Bold"/>
                <a:ea typeface="Open Sans 1 Bold"/>
                <a:cs typeface="Open Sans 1 Bold"/>
                <a:sym typeface="Open Sans 1 Bold"/>
              </a:rPr>
              <a:t>CLOUD COMPUTING</a:t>
            </a:r>
          </a:p>
        </p:txBody>
      </p:sp>
      <p:sp>
        <p:nvSpPr>
          <p:cNvPr name="TextBox 6" id="6"/>
          <p:cNvSpPr txBox="true"/>
          <p:nvPr/>
        </p:nvSpPr>
        <p:spPr>
          <a:xfrm rot="0">
            <a:off x="177143" y="4768244"/>
            <a:ext cx="18110857" cy="431744"/>
          </a:xfrm>
          <a:prstGeom prst="rect">
            <a:avLst/>
          </a:prstGeom>
        </p:spPr>
        <p:txBody>
          <a:bodyPr anchor="t" rtlCol="false" tIns="0" lIns="0" bIns="0" rIns="0">
            <a:spAutoFit/>
          </a:bodyPr>
          <a:lstStyle/>
          <a:p>
            <a:pPr algn="ctr">
              <a:lnSpc>
                <a:spcPts val="3500"/>
              </a:lnSpc>
              <a:spcBef>
                <a:spcPct val="0"/>
              </a:spcBef>
            </a:pPr>
            <a:r>
              <a:rPr lang="en-US" b="true" sz="2500">
                <a:solidFill>
                  <a:srgbClr val="FFFFFF"/>
                </a:solidFill>
                <a:latin typeface="Open Sans 1 Bold"/>
                <a:ea typeface="Open Sans 1 Bold"/>
                <a:cs typeface="Open Sans 1 Bold"/>
                <a:sym typeface="Open Sans 1 Bold"/>
              </a:rPr>
              <a:t>POST para Create - GET para READ - PUT o PATCH para Update - DELETE para Delete</a:t>
            </a:r>
          </a:p>
        </p:txBody>
      </p:sp>
      <p:sp>
        <p:nvSpPr>
          <p:cNvPr name="TextBox 7" id="7"/>
          <p:cNvSpPr txBox="true"/>
          <p:nvPr/>
        </p:nvSpPr>
        <p:spPr>
          <a:xfrm rot="0">
            <a:off x="88572" y="6923034"/>
            <a:ext cx="18110857" cy="2647678"/>
          </a:xfrm>
          <a:prstGeom prst="rect">
            <a:avLst/>
          </a:prstGeom>
        </p:spPr>
        <p:txBody>
          <a:bodyPr anchor="t" rtlCol="false" tIns="0" lIns="0" bIns="0" rIns="0">
            <a:spAutoFit/>
          </a:bodyPr>
          <a:lstStyle/>
          <a:p>
            <a:pPr algn="l">
              <a:lnSpc>
                <a:spcPts val="4200"/>
              </a:lnSpc>
              <a:spcBef>
                <a:spcPct val="0"/>
              </a:spcBef>
            </a:pPr>
            <a:r>
              <a:rPr lang="en-US" b="true" sz="3000">
                <a:solidFill>
                  <a:srgbClr val="FFFFFF"/>
                </a:solidFill>
                <a:latin typeface="Open Sans 1 Bold"/>
                <a:ea typeface="Open Sans 1 Bold"/>
                <a:cs typeface="Open Sans 1 Bold"/>
                <a:sym typeface="Open Sans 1 Bold"/>
              </a:rPr>
              <a:t>En nuestro proyecto de monitoreo de glucosa, el uso de operaciones CRUD es esencial para gestionar de manera completa y eficiente los datos de medición, la configuración y la interacción del usuario con el sistema, el CRUD asegura que el sistema sea flexible, accesible y capaz de adaptarse a las necesidades de los usuarios, lo cual es fundamental para el monitoreo de salud en tiempo real y la gestión de grandes volúmenes de datos.</a:t>
            </a:r>
          </a:p>
        </p:txBody>
      </p:sp>
      <p:sp>
        <p:nvSpPr>
          <p:cNvPr name="TextBox 8" id="8"/>
          <p:cNvSpPr txBox="true"/>
          <p:nvPr/>
        </p:nvSpPr>
        <p:spPr>
          <a:xfrm rot="0">
            <a:off x="88572" y="2169632"/>
            <a:ext cx="18110857" cy="1526295"/>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En aplicaciones basadas en bases de datos y APIs, como la que hemos implementado con Flask, estos cuatro métodos CRUD son esenciales para gestionar la información. Utilizando una API RESTful, podemos asignar cada operación CRUD a los métodos HTTP estándar:</a:t>
            </a:r>
          </a:p>
        </p:txBody>
      </p:sp>
      <p:sp>
        <p:nvSpPr>
          <p:cNvPr name="TextBox 9" id="9"/>
          <p:cNvSpPr txBox="true"/>
          <p:nvPr/>
        </p:nvSpPr>
        <p:spPr>
          <a:xfrm rot="0">
            <a:off x="5438334" y="3667351"/>
            <a:ext cx="7588475"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Operaciones (en http)</a:t>
            </a:r>
          </a:p>
        </p:txBody>
      </p:sp>
      <p:sp>
        <p:nvSpPr>
          <p:cNvPr name="TextBox 10" id="10"/>
          <p:cNvSpPr txBox="true"/>
          <p:nvPr/>
        </p:nvSpPr>
        <p:spPr>
          <a:xfrm rot="0">
            <a:off x="3799669" y="5659139"/>
            <a:ext cx="10865805" cy="936517"/>
          </a:xfrm>
          <a:prstGeom prst="rect">
            <a:avLst/>
          </a:prstGeom>
        </p:spPr>
        <p:txBody>
          <a:bodyPr anchor="t" rtlCol="false" tIns="0" lIns="0" bIns="0" rIns="0">
            <a:spAutoFit/>
          </a:bodyPr>
          <a:lstStyle/>
          <a:p>
            <a:pPr algn="ctr">
              <a:lnSpc>
                <a:spcPts val="7700"/>
              </a:lnSpc>
              <a:spcBef>
                <a:spcPct val="0"/>
              </a:spcBef>
            </a:pPr>
            <a:r>
              <a:rPr lang="en-US" b="true" sz="5500">
                <a:solidFill>
                  <a:srgbClr val="50A5D7"/>
                </a:solidFill>
                <a:latin typeface="Open Sans 1 Bold"/>
                <a:ea typeface="Open Sans 1 Bold"/>
                <a:cs typeface="Open Sans 1 Bold"/>
                <a:sym typeface="Open Sans 1 Bold"/>
              </a:rPr>
              <a:t>Implementación en el Proyecto</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3808981"/>
            <a:ext cx="11301259" cy="3362125"/>
          </a:xfrm>
          <a:custGeom>
            <a:avLst/>
            <a:gdLst/>
            <a:ahLst/>
            <a:cxnLst/>
            <a:rect r="r" b="b" t="t" l="l"/>
            <a:pathLst>
              <a:path h="3362125" w="11301259">
                <a:moveTo>
                  <a:pt x="0" y="0"/>
                </a:moveTo>
                <a:lnTo>
                  <a:pt x="11301258" y="0"/>
                </a:lnTo>
                <a:lnTo>
                  <a:pt x="11301258" y="3362124"/>
                </a:lnTo>
                <a:lnTo>
                  <a:pt x="0" y="3362124"/>
                </a:lnTo>
                <a:lnTo>
                  <a:pt x="0" y="0"/>
                </a:lnTo>
                <a:close/>
              </a:path>
            </a:pathLst>
          </a:custGeom>
          <a:blipFill>
            <a:blip r:embed="rId2"/>
            <a:stretch>
              <a:fillRect l="0" t="0" r="0" b="0"/>
            </a:stretch>
          </a:blipFill>
        </p:spPr>
      </p:sp>
      <p:sp>
        <p:nvSpPr>
          <p:cNvPr name="TextBox 3" id="3"/>
          <p:cNvSpPr txBox="true"/>
          <p:nvPr/>
        </p:nvSpPr>
        <p:spPr>
          <a:xfrm rot="0">
            <a:off x="3054417" y="373380"/>
            <a:ext cx="11740212" cy="1177290"/>
          </a:xfrm>
          <a:prstGeom prst="rect">
            <a:avLst/>
          </a:prstGeom>
        </p:spPr>
        <p:txBody>
          <a:bodyPr anchor="t" rtlCol="false" tIns="0" lIns="0" bIns="0" rIns="0">
            <a:spAutoFit/>
          </a:bodyPr>
          <a:lstStyle/>
          <a:p>
            <a:pPr algn="ctr">
              <a:lnSpc>
                <a:spcPts val="9660"/>
              </a:lnSpc>
            </a:pPr>
            <a:r>
              <a:rPr lang="en-US" sz="6900" b="true">
                <a:solidFill>
                  <a:srgbClr val="FFFFFF"/>
                </a:solidFill>
                <a:latin typeface="Open Sans 1 Bold"/>
                <a:ea typeface="Open Sans 1 Bold"/>
                <a:cs typeface="Open Sans 1 Bold"/>
                <a:sym typeface="Open Sans 1 Bold"/>
              </a:rPr>
              <a:t>Capa de Presentacion</a:t>
            </a:r>
          </a:p>
        </p:txBody>
      </p:sp>
      <p:sp>
        <p:nvSpPr>
          <p:cNvPr name="TextBox 4" id="4"/>
          <p:cNvSpPr txBox="true"/>
          <p:nvPr/>
        </p:nvSpPr>
        <p:spPr>
          <a:xfrm rot="0">
            <a:off x="2195063" y="7631096"/>
            <a:ext cx="13897875" cy="1526538"/>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Open Sans 1 Bold"/>
                <a:ea typeface="Open Sans 1 Bold"/>
                <a:cs typeface="Open Sans 1 Bold"/>
                <a:sym typeface="Open Sans 1 Bold"/>
              </a:rPr>
              <a:t>El punto de entrada del usuario al universo de sistemas y programas que conforman un proyecto IoT, siendo la puerta de entrada a la interacion con los dispositivos, y clara visualizacion de los datos procesador</a:t>
            </a:r>
          </a:p>
        </p:txBody>
      </p:sp>
      <p:sp>
        <p:nvSpPr>
          <p:cNvPr name="Freeform 5" id="5"/>
          <p:cNvSpPr/>
          <p:nvPr/>
        </p:nvSpPr>
        <p:spPr>
          <a:xfrm flipH="false" flipV="true" rot="0">
            <a:off x="14366437" y="5042834"/>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a:ln cap="sq">
            <a:noFill/>
            <a:prstDash val="solid"/>
            <a:miter/>
          </a:ln>
        </p:spPr>
      </p:sp>
      <p:sp>
        <p:nvSpPr>
          <p:cNvPr name="Freeform 6" id="6"/>
          <p:cNvSpPr/>
          <p:nvPr/>
        </p:nvSpPr>
        <p:spPr>
          <a:xfrm flipH="false" flipV="true" rot="0">
            <a:off x="-3014233" y="-3086100"/>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3"/>
            <a:stretch>
              <a:fillRect l="0" t="0" r="0" b="0"/>
            </a:stretch>
          </a:blipFill>
          <a:ln cap="sq">
            <a:noFill/>
            <a:prstDash val="solid"/>
            <a:miter/>
          </a:ln>
        </p:spPr>
      </p:sp>
      <p:sp>
        <p:nvSpPr>
          <p:cNvPr name="TextBox 7" id="7"/>
          <p:cNvSpPr txBox="true"/>
          <p:nvPr/>
        </p:nvSpPr>
        <p:spPr>
          <a:xfrm rot="0">
            <a:off x="514350" y="2274695"/>
            <a:ext cx="16744950" cy="715010"/>
          </a:xfrm>
          <a:prstGeom prst="rect">
            <a:avLst/>
          </a:prstGeom>
        </p:spPr>
        <p:txBody>
          <a:bodyPr anchor="t" rtlCol="false" tIns="0" lIns="0" bIns="0" rIns="0">
            <a:spAutoFit/>
          </a:bodyPr>
          <a:lstStyle/>
          <a:p>
            <a:pPr algn="l">
              <a:lnSpc>
                <a:spcPts val="5740"/>
              </a:lnSpc>
            </a:pPr>
            <a:r>
              <a:rPr lang="en-US" sz="4100" u="sng">
                <a:solidFill>
                  <a:srgbClr val="FFFFFF"/>
                </a:solidFill>
                <a:latin typeface="Arimo"/>
                <a:ea typeface="Arimo"/>
                <a:cs typeface="Arimo"/>
                <a:sym typeface="Arimo"/>
                <a:hlinkClick r:id="rId4" tooltip="https://c643-2803-9800-9886-526b-75-6d6a-f2e0-7b51.ngrok-free.app"/>
              </a:rPr>
              <a:t>https://c643-2803-9800-9886-526b-75-6d6a-f2e0-7b51.ngrok-free.app</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315560">
            <a:off x="15363592" y="-1141478"/>
            <a:ext cx="1791948" cy="19341965"/>
          </a:xfrm>
          <a:custGeom>
            <a:avLst/>
            <a:gdLst/>
            <a:ahLst/>
            <a:cxnLst/>
            <a:rect r="r" b="b" t="t" l="l"/>
            <a:pathLst>
              <a:path h="19341965" w="1791948">
                <a:moveTo>
                  <a:pt x="0" y="0"/>
                </a:moveTo>
                <a:lnTo>
                  <a:pt x="1791948" y="0"/>
                </a:lnTo>
                <a:lnTo>
                  <a:pt x="1791948" y="19341965"/>
                </a:lnTo>
                <a:lnTo>
                  <a:pt x="0" y="19341965"/>
                </a:lnTo>
                <a:lnTo>
                  <a:pt x="0" y="0"/>
                </a:lnTo>
                <a:close/>
              </a:path>
            </a:pathLst>
          </a:custGeom>
          <a:blipFill>
            <a:blip r:embed="rId2"/>
            <a:stretch>
              <a:fillRect l="-143182" t="0" r="-554121" b="0"/>
            </a:stretch>
          </a:blipFill>
        </p:spPr>
      </p:sp>
      <p:sp>
        <p:nvSpPr>
          <p:cNvPr name="Freeform 3" id="3"/>
          <p:cNvSpPr/>
          <p:nvPr/>
        </p:nvSpPr>
        <p:spPr>
          <a:xfrm flipH="false" flipV="false" rot="0">
            <a:off x="8852183" y="3130909"/>
            <a:ext cx="8407117" cy="5884982"/>
          </a:xfrm>
          <a:custGeom>
            <a:avLst/>
            <a:gdLst/>
            <a:ahLst/>
            <a:cxnLst/>
            <a:rect r="r" b="b" t="t" l="l"/>
            <a:pathLst>
              <a:path h="5884982" w="8407117">
                <a:moveTo>
                  <a:pt x="0" y="0"/>
                </a:moveTo>
                <a:lnTo>
                  <a:pt x="8407117" y="0"/>
                </a:lnTo>
                <a:lnTo>
                  <a:pt x="8407117" y="5884982"/>
                </a:lnTo>
                <a:lnTo>
                  <a:pt x="0" y="5884982"/>
                </a:lnTo>
                <a:lnTo>
                  <a:pt x="0" y="0"/>
                </a:lnTo>
                <a:close/>
              </a:path>
            </a:pathLst>
          </a:custGeom>
          <a:blipFill>
            <a:blip r:embed="rId3"/>
            <a:stretch>
              <a:fillRect l="0" t="0" r="0" b="0"/>
            </a:stretch>
          </a:blipFill>
        </p:spPr>
      </p:sp>
      <p:sp>
        <p:nvSpPr>
          <p:cNvPr name="Freeform 4" id="4"/>
          <p:cNvSpPr/>
          <p:nvPr/>
        </p:nvSpPr>
        <p:spPr>
          <a:xfrm flipH="false" flipV="false" rot="0">
            <a:off x="1515170" y="-7501715"/>
            <a:ext cx="375730" cy="19341965"/>
          </a:xfrm>
          <a:custGeom>
            <a:avLst/>
            <a:gdLst/>
            <a:ahLst/>
            <a:cxnLst/>
            <a:rect r="r" b="b" t="t" l="l"/>
            <a:pathLst>
              <a:path h="19341965" w="375730">
                <a:moveTo>
                  <a:pt x="0" y="0"/>
                </a:moveTo>
                <a:lnTo>
                  <a:pt x="375730" y="0"/>
                </a:lnTo>
                <a:lnTo>
                  <a:pt x="375730" y="19341965"/>
                </a:lnTo>
                <a:lnTo>
                  <a:pt x="0" y="19341965"/>
                </a:lnTo>
                <a:lnTo>
                  <a:pt x="0" y="0"/>
                </a:lnTo>
                <a:close/>
              </a:path>
            </a:pathLst>
          </a:custGeom>
          <a:blipFill>
            <a:blip r:embed="rId2"/>
            <a:stretch>
              <a:fillRect l="-682871" t="0" r="-3019661" b="0"/>
            </a:stretch>
          </a:blipFill>
        </p:spPr>
      </p:sp>
      <p:sp>
        <p:nvSpPr>
          <p:cNvPr name="Freeform 5" id="5"/>
          <p:cNvSpPr/>
          <p:nvPr/>
        </p:nvSpPr>
        <p:spPr>
          <a:xfrm flipH="false" flipV="false" rot="0">
            <a:off x="806149" y="3130909"/>
            <a:ext cx="7240640" cy="6127391"/>
          </a:xfrm>
          <a:custGeom>
            <a:avLst/>
            <a:gdLst/>
            <a:ahLst/>
            <a:cxnLst/>
            <a:rect r="r" b="b" t="t" l="l"/>
            <a:pathLst>
              <a:path h="6127391" w="7240640">
                <a:moveTo>
                  <a:pt x="0" y="0"/>
                </a:moveTo>
                <a:lnTo>
                  <a:pt x="7240640" y="0"/>
                </a:lnTo>
                <a:lnTo>
                  <a:pt x="7240640" y="6127391"/>
                </a:lnTo>
                <a:lnTo>
                  <a:pt x="0" y="6127391"/>
                </a:lnTo>
                <a:lnTo>
                  <a:pt x="0" y="0"/>
                </a:lnTo>
                <a:close/>
              </a:path>
            </a:pathLst>
          </a:custGeom>
          <a:blipFill>
            <a:blip r:embed="rId4"/>
            <a:stretch>
              <a:fillRect l="0" t="0" r="0" b="0"/>
            </a:stretch>
          </a:blipFill>
        </p:spPr>
      </p:sp>
      <p:sp>
        <p:nvSpPr>
          <p:cNvPr name="TextBox 6" id="6"/>
          <p:cNvSpPr txBox="true"/>
          <p:nvPr/>
        </p:nvSpPr>
        <p:spPr>
          <a:xfrm rot="0">
            <a:off x="944327" y="971550"/>
            <a:ext cx="15815711" cy="1526538"/>
          </a:xfrm>
          <a:prstGeom prst="rect">
            <a:avLst/>
          </a:prstGeom>
        </p:spPr>
        <p:txBody>
          <a:bodyPr anchor="t" rtlCol="false" tIns="0" lIns="0" bIns="0" rIns="0">
            <a:spAutoFit/>
          </a:bodyPr>
          <a:lstStyle/>
          <a:p>
            <a:pPr algn="ctr" marL="0" indent="0" lvl="0">
              <a:lnSpc>
                <a:spcPts val="4060"/>
              </a:lnSpc>
              <a:spcBef>
                <a:spcPct val="0"/>
              </a:spcBef>
            </a:pPr>
            <a:r>
              <a:rPr lang="en-US" b="true" sz="2900">
                <a:solidFill>
                  <a:srgbClr val="FFFFFF"/>
                </a:solidFill>
                <a:latin typeface="Open Sans 1 Bold"/>
                <a:ea typeface="Open Sans 1 Bold"/>
                <a:cs typeface="Open Sans 1 Bold"/>
                <a:sym typeface="Open Sans 1 Bold"/>
              </a:rPr>
              <a:t>Con </a:t>
            </a:r>
            <a:r>
              <a:rPr lang="en-US" b="true" sz="2900" strike="noStrike" u="none">
                <a:solidFill>
                  <a:srgbClr val="FFFFFF"/>
                </a:solidFill>
                <a:latin typeface="Open Sans 1 Bold"/>
                <a:ea typeface="Open Sans 1 Bold"/>
                <a:cs typeface="Open Sans 1 Bold"/>
                <a:sym typeface="Open Sans 1 Bold"/>
              </a:rPr>
              <a:t>foco en la vision de un profesional de la salud, proveyendo una lectura clara, minimalista, simple y rapida, sin pantallas de carga, para facilitar la interaccion, en formato de Landin Page</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13685518" y="-6789878"/>
            <a:ext cx="9204963" cy="13579757"/>
          </a:xfrm>
          <a:custGeom>
            <a:avLst/>
            <a:gdLst/>
            <a:ahLst/>
            <a:cxnLst/>
            <a:rect r="r" b="b" t="t" l="l"/>
            <a:pathLst>
              <a:path h="13579757" w="9204963">
                <a:moveTo>
                  <a:pt x="0" y="13579756"/>
                </a:moveTo>
                <a:lnTo>
                  <a:pt x="9204964" y="13579756"/>
                </a:lnTo>
                <a:lnTo>
                  <a:pt x="9204964" y="0"/>
                </a:lnTo>
                <a:lnTo>
                  <a:pt x="0" y="0"/>
                </a:lnTo>
                <a:lnTo>
                  <a:pt x="0" y="13579756"/>
                </a:lnTo>
                <a:close/>
              </a:path>
            </a:pathLst>
          </a:custGeom>
          <a:blipFill>
            <a:blip r:embed="rId2"/>
            <a:stretch>
              <a:fillRect l="-11407" t="0" r="-11407" b="0"/>
            </a:stretch>
          </a:blipFill>
          <a:ln cap="sq">
            <a:noFill/>
            <a:prstDash val="solid"/>
            <a:miter/>
          </a:ln>
        </p:spPr>
      </p:sp>
      <p:sp>
        <p:nvSpPr>
          <p:cNvPr name="Freeform 3" id="3"/>
          <p:cNvSpPr/>
          <p:nvPr/>
        </p:nvSpPr>
        <p:spPr>
          <a:xfrm flipH="false" flipV="true" rot="-5246850">
            <a:off x="2290072" y="-126137"/>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Freeform 4" id="4"/>
          <p:cNvSpPr/>
          <p:nvPr/>
        </p:nvSpPr>
        <p:spPr>
          <a:xfrm flipH="false" flipV="false" rot="0">
            <a:off x="1885467" y="2512365"/>
            <a:ext cx="14517066" cy="6745935"/>
          </a:xfrm>
          <a:custGeom>
            <a:avLst/>
            <a:gdLst/>
            <a:ahLst/>
            <a:cxnLst/>
            <a:rect r="r" b="b" t="t" l="l"/>
            <a:pathLst>
              <a:path h="6745935" w="14517066">
                <a:moveTo>
                  <a:pt x="0" y="0"/>
                </a:moveTo>
                <a:lnTo>
                  <a:pt x="14517066" y="0"/>
                </a:lnTo>
                <a:lnTo>
                  <a:pt x="14517066" y="6745935"/>
                </a:lnTo>
                <a:lnTo>
                  <a:pt x="0" y="6745935"/>
                </a:lnTo>
                <a:lnTo>
                  <a:pt x="0" y="0"/>
                </a:lnTo>
                <a:close/>
              </a:path>
            </a:pathLst>
          </a:custGeom>
          <a:blipFill>
            <a:blip r:embed="rId3"/>
            <a:stretch>
              <a:fillRect l="0" t="-31272" r="0" b="-3225"/>
            </a:stretch>
          </a:blipFill>
        </p:spPr>
      </p:sp>
      <p:sp>
        <p:nvSpPr>
          <p:cNvPr name="TextBox 5" id="5"/>
          <p:cNvSpPr txBox="true"/>
          <p:nvPr/>
        </p:nvSpPr>
        <p:spPr>
          <a:xfrm rot="0">
            <a:off x="7560696" y="866775"/>
            <a:ext cx="3166608" cy="1452532"/>
          </a:xfrm>
          <a:prstGeom prst="rect">
            <a:avLst/>
          </a:prstGeom>
        </p:spPr>
        <p:txBody>
          <a:bodyPr anchor="t" rtlCol="false" tIns="0" lIns="0" bIns="0" rIns="0">
            <a:spAutoFit/>
          </a:bodyPr>
          <a:lstStyle/>
          <a:p>
            <a:pPr algn="ctr" marL="0" indent="0" lvl="0">
              <a:lnSpc>
                <a:spcPts val="11942"/>
              </a:lnSpc>
              <a:spcBef>
                <a:spcPct val="0"/>
              </a:spcBef>
            </a:pPr>
            <a:r>
              <a:rPr lang="en-US" b="true" sz="8530" strike="noStrike" u="none">
                <a:solidFill>
                  <a:srgbClr val="FFFFFF"/>
                </a:solidFill>
                <a:latin typeface="Open Sans 1 Bold"/>
                <a:ea typeface="Open Sans 1 Bold"/>
                <a:cs typeface="Open Sans 1 Bold"/>
                <a:sym typeface="Open Sans 1 Bold"/>
              </a:rPr>
              <a:t>UX/UI</a:t>
            </a:r>
          </a:p>
        </p:txBody>
      </p:sp>
      <p:sp>
        <p:nvSpPr>
          <p:cNvPr name="Freeform 6" id="6"/>
          <p:cNvSpPr/>
          <p:nvPr/>
        </p:nvSpPr>
        <p:spPr>
          <a:xfrm flipH="false" flipV="true" rot="-1921722">
            <a:off x="-4100048" y="5435911"/>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435995" y="4900258"/>
            <a:ext cx="9823305" cy="4076672"/>
          </a:xfrm>
          <a:custGeom>
            <a:avLst/>
            <a:gdLst/>
            <a:ahLst/>
            <a:cxnLst/>
            <a:rect r="r" b="b" t="t" l="l"/>
            <a:pathLst>
              <a:path h="4076672" w="9823305">
                <a:moveTo>
                  <a:pt x="0" y="0"/>
                </a:moveTo>
                <a:lnTo>
                  <a:pt x="9823305" y="0"/>
                </a:lnTo>
                <a:lnTo>
                  <a:pt x="9823305" y="4076672"/>
                </a:lnTo>
                <a:lnTo>
                  <a:pt x="0" y="4076672"/>
                </a:lnTo>
                <a:lnTo>
                  <a:pt x="0" y="0"/>
                </a:lnTo>
                <a:close/>
              </a:path>
            </a:pathLst>
          </a:custGeom>
          <a:blipFill>
            <a:blip r:embed="rId2"/>
            <a:stretch>
              <a:fillRect l="0" t="0" r="0" b="0"/>
            </a:stretch>
          </a:blipFill>
        </p:spPr>
      </p:sp>
      <p:sp>
        <p:nvSpPr>
          <p:cNvPr name="Freeform 3" id="3"/>
          <p:cNvSpPr/>
          <p:nvPr/>
        </p:nvSpPr>
        <p:spPr>
          <a:xfrm flipH="false" flipV="false" rot="2315560">
            <a:off x="-895974" y="-6953824"/>
            <a:ext cx="1791948" cy="19341965"/>
          </a:xfrm>
          <a:custGeom>
            <a:avLst/>
            <a:gdLst/>
            <a:ahLst/>
            <a:cxnLst/>
            <a:rect r="r" b="b" t="t" l="l"/>
            <a:pathLst>
              <a:path h="19341965" w="1791948">
                <a:moveTo>
                  <a:pt x="0" y="0"/>
                </a:moveTo>
                <a:lnTo>
                  <a:pt x="1791948" y="0"/>
                </a:lnTo>
                <a:lnTo>
                  <a:pt x="1791948" y="19341965"/>
                </a:lnTo>
                <a:lnTo>
                  <a:pt x="0" y="19341965"/>
                </a:lnTo>
                <a:lnTo>
                  <a:pt x="0" y="0"/>
                </a:lnTo>
                <a:close/>
              </a:path>
            </a:pathLst>
          </a:custGeom>
          <a:blipFill>
            <a:blip r:embed="rId3"/>
            <a:stretch>
              <a:fillRect l="-143182" t="0" r="-554121" b="0"/>
            </a:stretch>
          </a:blipFill>
        </p:spPr>
      </p:sp>
      <p:sp>
        <p:nvSpPr>
          <p:cNvPr name="TextBox 4" id="4"/>
          <p:cNvSpPr txBox="true"/>
          <p:nvPr/>
        </p:nvSpPr>
        <p:spPr>
          <a:xfrm rot="0">
            <a:off x="1028700" y="895350"/>
            <a:ext cx="12295983" cy="1186392"/>
          </a:xfrm>
          <a:prstGeom prst="rect">
            <a:avLst/>
          </a:prstGeom>
        </p:spPr>
        <p:txBody>
          <a:bodyPr anchor="t" rtlCol="false" tIns="0" lIns="0" bIns="0" rIns="0">
            <a:spAutoFit/>
          </a:bodyPr>
          <a:lstStyle/>
          <a:p>
            <a:pPr algn="ctr">
              <a:lnSpc>
                <a:spcPts val="9683"/>
              </a:lnSpc>
              <a:spcBef>
                <a:spcPct val="0"/>
              </a:spcBef>
            </a:pPr>
            <a:r>
              <a:rPr lang="en-US" b="true" sz="6916">
                <a:solidFill>
                  <a:srgbClr val="FFFFFF"/>
                </a:solidFill>
                <a:latin typeface="Open Sans 1 Bold"/>
                <a:ea typeface="Open Sans 1 Bold"/>
                <a:cs typeface="Open Sans 1 Bold"/>
                <a:sym typeface="Open Sans 1 Bold"/>
              </a:rPr>
              <a:t>UX (Experiencia de Usuario) </a:t>
            </a:r>
          </a:p>
        </p:txBody>
      </p:sp>
      <p:sp>
        <p:nvSpPr>
          <p:cNvPr name="TextBox 5" id="5"/>
          <p:cNvSpPr txBox="true"/>
          <p:nvPr/>
        </p:nvSpPr>
        <p:spPr>
          <a:xfrm rot="0">
            <a:off x="1028700" y="2660009"/>
            <a:ext cx="5301495" cy="5957035"/>
          </a:xfrm>
          <a:prstGeom prst="rect">
            <a:avLst/>
          </a:prstGeom>
        </p:spPr>
        <p:txBody>
          <a:bodyPr anchor="t" rtlCol="false" tIns="0" lIns="0" bIns="0" rIns="0">
            <a:spAutoFit/>
          </a:bodyPr>
          <a:lstStyle/>
          <a:p>
            <a:pPr algn="ctr">
              <a:lnSpc>
                <a:spcPts val="4289"/>
              </a:lnSpc>
              <a:spcBef>
                <a:spcPct val="0"/>
              </a:spcBef>
            </a:pPr>
            <a:r>
              <a:rPr lang="en-US" b="true" sz="3064">
                <a:solidFill>
                  <a:srgbClr val="FFFFFF"/>
                </a:solidFill>
                <a:latin typeface="Open Sans 1 Bold"/>
                <a:ea typeface="Open Sans 1 Bold"/>
                <a:cs typeface="Open Sans 1 Bold"/>
                <a:sym typeface="Open Sans 1 Bold"/>
              </a:rPr>
              <a:t>ómo se siente y percibe el usuario al interactuar con el sistema, centrándose en la facilidad de uso, accesibilidad y satisfacción. Hicmos mayor enfoque en la vista de un profesional de la  salud, inspirandonos en sitios y herramientas web de instutciones de igual fin</a:t>
            </a:r>
          </a:p>
        </p:txBody>
      </p:sp>
      <p:sp>
        <p:nvSpPr>
          <p:cNvPr name="Freeform 6" id="6"/>
          <p:cNvSpPr/>
          <p:nvPr/>
        </p:nvSpPr>
        <p:spPr>
          <a:xfrm flipH="false" flipV="false" rot="2315560">
            <a:off x="16086152" y="616017"/>
            <a:ext cx="1791948" cy="19341965"/>
          </a:xfrm>
          <a:custGeom>
            <a:avLst/>
            <a:gdLst/>
            <a:ahLst/>
            <a:cxnLst/>
            <a:rect r="r" b="b" t="t" l="l"/>
            <a:pathLst>
              <a:path h="19341965" w="1791948">
                <a:moveTo>
                  <a:pt x="0" y="0"/>
                </a:moveTo>
                <a:lnTo>
                  <a:pt x="1791948" y="0"/>
                </a:lnTo>
                <a:lnTo>
                  <a:pt x="1791948" y="19341966"/>
                </a:lnTo>
                <a:lnTo>
                  <a:pt x="0" y="19341966"/>
                </a:lnTo>
                <a:lnTo>
                  <a:pt x="0" y="0"/>
                </a:lnTo>
                <a:close/>
              </a:path>
            </a:pathLst>
          </a:custGeom>
          <a:blipFill>
            <a:blip r:embed="rId3"/>
            <a:stretch>
              <a:fillRect l="-143182" t="0" r="-554121"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478521">
            <a:off x="8284812" y="-7563927"/>
            <a:ext cx="166661" cy="24493463"/>
          </a:xfrm>
          <a:custGeom>
            <a:avLst/>
            <a:gdLst/>
            <a:ahLst/>
            <a:cxnLst/>
            <a:rect r="r" b="b" t="t" l="l"/>
            <a:pathLst>
              <a:path h="24493463" w="166661">
                <a:moveTo>
                  <a:pt x="0" y="0"/>
                </a:moveTo>
                <a:lnTo>
                  <a:pt x="166661" y="0"/>
                </a:lnTo>
                <a:lnTo>
                  <a:pt x="166661" y="24493464"/>
                </a:lnTo>
                <a:lnTo>
                  <a:pt x="0" y="24493464"/>
                </a:lnTo>
                <a:lnTo>
                  <a:pt x="0" y="0"/>
                </a:lnTo>
                <a:close/>
              </a:path>
            </a:pathLst>
          </a:custGeom>
          <a:blipFill>
            <a:blip r:embed="rId2"/>
            <a:stretch>
              <a:fillRect l="-2112259" t="0" r="-8643613" b="0"/>
            </a:stretch>
          </a:blipFill>
        </p:spPr>
      </p:sp>
      <p:sp>
        <p:nvSpPr>
          <p:cNvPr name="Freeform 3" id="3"/>
          <p:cNvSpPr/>
          <p:nvPr/>
        </p:nvSpPr>
        <p:spPr>
          <a:xfrm flipH="false" flipV="false" rot="3478521">
            <a:off x="14749889" y="-9752970"/>
            <a:ext cx="166661" cy="24493463"/>
          </a:xfrm>
          <a:custGeom>
            <a:avLst/>
            <a:gdLst/>
            <a:ahLst/>
            <a:cxnLst/>
            <a:rect r="r" b="b" t="t" l="l"/>
            <a:pathLst>
              <a:path h="24493463" w="166661">
                <a:moveTo>
                  <a:pt x="0" y="0"/>
                </a:moveTo>
                <a:lnTo>
                  <a:pt x="166661" y="0"/>
                </a:lnTo>
                <a:lnTo>
                  <a:pt x="166661" y="24493464"/>
                </a:lnTo>
                <a:lnTo>
                  <a:pt x="0" y="24493464"/>
                </a:lnTo>
                <a:lnTo>
                  <a:pt x="0" y="0"/>
                </a:lnTo>
                <a:close/>
              </a:path>
            </a:pathLst>
          </a:custGeom>
          <a:blipFill>
            <a:blip r:embed="rId2"/>
            <a:stretch>
              <a:fillRect l="-2112259" t="0" r="-8643613" b="0"/>
            </a:stretch>
          </a:blipFill>
        </p:spPr>
      </p:sp>
      <p:sp>
        <p:nvSpPr>
          <p:cNvPr name="Freeform 4" id="4"/>
          <p:cNvSpPr/>
          <p:nvPr/>
        </p:nvSpPr>
        <p:spPr>
          <a:xfrm flipH="false" flipV="false" rot="0">
            <a:off x="1340234" y="3998727"/>
            <a:ext cx="15607532" cy="2844550"/>
          </a:xfrm>
          <a:custGeom>
            <a:avLst/>
            <a:gdLst/>
            <a:ahLst/>
            <a:cxnLst/>
            <a:rect r="r" b="b" t="t" l="l"/>
            <a:pathLst>
              <a:path h="2844550" w="15607532">
                <a:moveTo>
                  <a:pt x="0" y="0"/>
                </a:moveTo>
                <a:lnTo>
                  <a:pt x="15607532" y="0"/>
                </a:lnTo>
                <a:lnTo>
                  <a:pt x="15607532" y="2844550"/>
                </a:lnTo>
                <a:lnTo>
                  <a:pt x="0" y="2844550"/>
                </a:lnTo>
                <a:lnTo>
                  <a:pt x="0" y="0"/>
                </a:lnTo>
                <a:close/>
              </a:path>
            </a:pathLst>
          </a:custGeom>
          <a:blipFill>
            <a:blip r:embed="rId3"/>
            <a:stretch>
              <a:fillRect l="-19891" t="-16003" r="-19891" b="0"/>
            </a:stretch>
          </a:blipFill>
        </p:spPr>
      </p:sp>
      <p:sp>
        <p:nvSpPr>
          <p:cNvPr name="TextBox 5" id="5"/>
          <p:cNvSpPr txBox="true"/>
          <p:nvPr/>
        </p:nvSpPr>
        <p:spPr>
          <a:xfrm rot="0">
            <a:off x="6493253" y="7107276"/>
            <a:ext cx="5301495" cy="2151024"/>
          </a:xfrm>
          <a:prstGeom prst="rect">
            <a:avLst/>
          </a:prstGeom>
        </p:spPr>
        <p:txBody>
          <a:bodyPr anchor="t" rtlCol="false" tIns="0" lIns="0" bIns="0" rIns="0">
            <a:spAutoFit/>
          </a:bodyPr>
          <a:lstStyle/>
          <a:p>
            <a:pPr algn="ctr">
              <a:lnSpc>
                <a:spcPts val="4289"/>
              </a:lnSpc>
            </a:pPr>
            <a:r>
              <a:rPr lang="en-US" b="true" sz="3064">
                <a:solidFill>
                  <a:srgbClr val="FFFFFF"/>
                </a:solidFill>
                <a:latin typeface="Open Sans 1 Bold"/>
                <a:ea typeface="Open Sans 1 Bold"/>
                <a:cs typeface="Open Sans 1 Bold"/>
                <a:sym typeface="Open Sans 1 Bold"/>
              </a:rPr>
              <a:t>Colores claros </a:t>
            </a:r>
          </a:p>
          <a:p>
            <a:pPr algn="ctr">
              <a:lnSpc>
                <a:spcPts val="4289"/>
              </a:lnSpc>
            </a:pPr>
            <a:r>
              <a:rPr lang="en-US" b="true" sz="3064">
                <a:solidFill>
                  <a:srgbClr val="FFFFFF"/>
                </a:solidFill>
                <a:latin typeface="Open Sans 1 Bold"/>
                <a:ea typeface="Open Sans 1 Bold"/>
                <a:cs typeface="Open Sans 1 Bold"/>
                <a:sym typeface="Open Sans 1 Bold"/>
              </a:rPr>
              <a:t>menus simples Tonalidades frias</a:t>
            </a:r>
          </a:p>
          <a:p>
            <a:pPr algn="ctr">
              <a:lnSpc>
                <a:spcPts val="4289"/>
              </a:lnSpc>
            </a:pPr>
            <a:r>
              <a:rPr lang="en-US" b="true" sz="3064">
                <a:solidFill>
                  <a:srgbClr val="FFFFFF"/>
                </a:solidFill>
                <a:latin typeface="Open Sans 1 Bold"/>
                <a:ea typeface="Open Sans 1 Bold"/>
                <a:cs typeface="Open Sans 1 Bold"/>
                <a:sym typeface="Open Sans 1 Bold"/>
              </a:rPr>
              <a:t>Colores saturados</a:t>
            </a:r>
          </a:p>
        </p:txBody>
      </p:sp>
      <p:sp>
        <p:nvSpPr>
          <p:cNvPr name="TextBox 6" id="6"/>
          <p:cNvSpPr txBox="true"/>
          <p:nvPr/>
        </p:nvSpPr>
        <p:spPr>
          <a:xfrm rot="0">
            <a:off x="3878969" y="895350"/>
            <a:ext cx="10530062" cy="1186392"/>
          </a:xfrm>
          <a:prstGeom prst="rect">
            <a:avLst/>
          </a:prstGeom>
        </p:spPr>
        <p:txBody>
          <a:bodyPr anchor="t" rtlCol="false" tIns="0" lIns="0" bIns="0" rIns="0">
            <a:spAutoFit/>
          </a:bodyPr>
          <a:lstStyle/>
          <a:p>
            <a:pPr algn="ctr">
              <a:lnSpc>
                <a:spcPts val="9683"/>
              </a:lnSpc>
              <a:spcBef>
                <a:spcPct val="0"/>
              </a:spcBef>
            </a:pPr>
            <a:r>
              <a:rPr lang="en-US" b="true" sz="6916">
                <a:solidFill>
                  <a:srgbClr val="FFFFFF"/>
                </a:solidFill>
                <a:latin typeface="Open Sans 1 Bold"/>
                <a:ea typeface="Open Sans 1 Bold"/>
                <a:cs typeface="Open Sans 1 Bold"/>
                <a:sym typeface="Open Sans 1 Bold"/>
              </a:rPr>
              <a:t>UI (Interfaz de Usuario)</a:t>
            </a:r>
          </a:p>
        </p:txBody>
      </p:sp>
      <p:sp>
        <p:nvSpPr>
          <p:cNvPr name="TextBox 7" id="7"/>
          <p:cNvSpPr txBox="true"/>
          <p:nvPr/>
        </p:nvSpPr>
        <p:spPr>
          <a:xfrm rot="0">
            <a:off x="1028700" y="2446137"/>
            <a:ext cx="15613584" cy="863068"/>
          </a:xfrm>
          <a:prstGeom prst="rect">
            <a:avLst/>
          </a:prstGeom>
        </p:spPr>
        <p:txBody>
          <a:bodyPr anchor="t" rtlCol="false" tIns="0" lIns="0" bIns="0" rIns="0">
            <a:spAutoFit/>
          </a:bodyPr>
          <a:lstStyle/>
          <a:p>
            <a:pPr algn="ctr">
              <a:lnSpc>
                <a:spcPts val="3481"/>
              </a:lnSpc>
              <a:spcBef>
                <a:spcPct val="0"/>
              </a:spcBef>
            </a:pPr>
            <a:r>
              <a:rPr lang="en-US" b="true" sz="2486">
                <a:solidFill>
                  <a:srgbClr val="FFFFFF"/>
                </a:solidFill>
                <a:latin typeface="Open Sans 1 Bold"/>
                <a:ea typeface="Open Sans 1 Bold"/>
                <a:cs typeface="Open Sans 1 Bold"/>
                <a:sym typeface="Open Sans 1 Bold"/>
              </a:rPr>
              <a:t>parte visual e interactiva que el usuario ve y manipula, incluyendo botones, menús y gráficos, diseñada para que la interacción sea intuitiva y atractiva</a:t>
            </a:r>
          </a:p>
        </p:txBody>
      </p:sp>
      <p:sp>
        <p:nvSpPr>
          <p:cNvPr name="Freeform 8" id="8"/>
          <p:cNvSpPr/>
          <p:nvPr/>
        </p:nvSpPr>
        <p:spPr>
          <a:xfrm flipH="false" flipV="true" rot="0">
            <a:off x="15779173" y="4729543"/>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4"/>
            <a:stretch>
              <a:fillRect l="0" t="0" r="0" b="0"/>
            </a:stretch>
          </a:blipFill>
          <a:ln cap="sq">
            <a:noFill/>
            <a:prstDash val="solid"/>
            <a:miter/>
          </a:ln>
        </p:spPr>
      </p:sp>
      <p:sp>
        <p:nvSpPr>
          <p:cNvPr name="Freeform 9" id="9"/>
          <p:cNvSpPr/>
          <p:nvPr/>
        </p:nvSpPr>
        <p:spPr>
          <a:xfrm flipH="false" flipV="true" rot="0">
            <a:off x="-2085337" y="-5328117"/>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4"/>
            <a:stretch>
              <a:fillRect l="0" t="0" r="0" b="0"/>
            </a:stretch>
          </a:blipFill>
          <a:ln cap="sq">
            <a:noFill/>
            <a:prstDash val="solid"/>
            <a:miter/>
          </a:ln>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97406" y="6370241"/>
            <a:ext cx="6270284" cy="2888059"/>
          </a:xfrm>
          <a:custGeom>
            <a:avLst/>
            <a:gdLst/>
            <a:ahLst/>
            <a:cxnLst/>
            <a:rect r="r" b="b" t="t" l="l"/>
            <a:pathLst>
              <a:path h="2888059" w="6270284">
                <a:moveTo>
                  <a:pt x="0" y="0"/>
                </a:moveTo>
                <a:lnTo>
                  <a:pt x="6270284" y="0"/>
                </a:lnTo>
                <a:lnTo>
                  <a:pt x="6270284" y="2888059"/>
                </a:lnTo>
                <a:lnTo>
                  <a:pt x="0" y="2888059"/>
                </a:lnTo>
                <a:lnTo>
                  <a:pt x="0" y="0"/>
                </a:lnTo>
                <a:close/>
              </a:path>
            </a:pathLst>
          </a:custGeom>
          <a:blipFill>
            <a:blip r:embed="rId2"/>
            <a:stretch>
              <a:fillRect l="0" t="0" r="-38412" b="-102092"/>
            </a:stretch>
          </a:blipFill>
        </p:spPr>
      </p:sp>
      <p:sp>
        <p:nvSpPr>
          <p:cNvPr name="Freeform 3" id="3"/>
          <p:cNvSpPr/>
          <p:nvPr/>
        </p:nvSpPr>
        <p:spPr>
          <a:xfrm flipH="false" flipV="false" rot="2315560">
            <a:off x="14467617" y="-412683"/>
            <a:ext cx="1791948" cy="19341965"/>
          </a:xfrm>
          <a:custGeom>
            <a:avLst/>
            <a:gdLst/>
            <a:ahLst/>
            <a:cxnLst/>
            <a:rect r="r" b="b" t="t" l="l"/>
            <a:pathLst>
              <a:path h="19341965" w="1791948">
                <a:moveTo>
                  <a:pt x="0" y="0"/>
                </a:moveTo>
                <a:lnTo>
                  <a:pt x="1791948" y="0"/>
                </a:lnTo>
                <a:lnTo>
                  <a:pt x="1791948" y="19341966"/>
                </a:lnTo>
                <a:lnTo>
                  <a:pt x="0" y="19341966"/>
                </a:lnTo>
                <a:lnTo>
                  <a:pt x="0" y="0"/>
                </a:lnTo>
                <a:close/>
              </a:path>
            </a:pathLst>
          </a:custGeom>
          <a:blipFill>
            <a:blip r:embed="rId3"/>
            <a:stretch>
              <a:fillRect l="-143182" t="0" r="-554121" b="0"/>
            </a:stretch>
          </a:blipFill>
        </p:spPr>
      </p:sp>
      <p:sp>
        <p:nvSpPr>
          <p:cNvPr name="Freeform 4" id="4"/>
          <p:cNvSpPr/>
          <p:nvPr/>
        </p:nvSpPr>
        <p:spPr>
          <a:xfrm flipH="false" flipV="false" rot="0">
            <a:off x="8251947" y="2705986"/>
            <a:ext cx="9377565" cy="5750608"/>
          </a:xfrm>
          <a:custGeom>
            <a:avLst/>
            <a:gdLst/>
            <a:ahLst/>
            <a:cxnLst/>
            <a:rect r="r" b="b" t="t" l="l"/>
            <a:pathLst>
              <a:path h="5750608" w="9377565">
                <a:moveTo>
                  <a:pt x="0" y="0"/>
                </a:moveTo>
                <a:lnTo>
                  <a:pt x="9377565" y="0"/>
                </a:lnTo>
                <a:lnTo>
                  <a:pt x="9377565" y="5750608"/>
                </a:lnTo>
                <a:lnTo>
                  <a:pt x="0" y="5750608"/>
                </a:lnTo>
                <a:lnTo>
                  <a:pt x="0" y="0"/>
                </a:lnTo>
                <a:close/>
              </a:path>
            </a:pathLst>
          </a:custGeom>
          <a:blipFill>
            <a:blip r:embed="rId4"/>
            <a:stretch>
              <a:fillRect l="0" t="-959" r="0" b="-959"/>
            </a:stretch>
          </a:blipFill>
        </p:spPr>
      </p:sp>
      <p:sp>
        <p:nvSpPr>
          <p:cNvPr name="Freeform 5" id="5"/>
          <p:cNvSpPr/>
          <p:nvPr/>
        </p:nvSpPr>
        <p:spPr>
          <a:xfrm flipH="false" flipV="false" rot="5400000">
            <a:off x="3296835" y="-8045905"/>
            <a:ext cx="491340" cy="19341965"/>
          </a:xfrm>
          <a:custGeom>
            <a:avLst/>
            <a:gdLst/>
            <a:ahLst/>
            <a:cxnLst/>
            <a:rect r="r" b="b" t="t" l="l"/>
            <a:pathLst>
              <a:path h="19341965" w="491340">
                <a:moveTo>
                  <a:pt x="0" y="0"/>
                </a:moveTo>
                <a:lnTo>
                  <a:pt x="491340" y="0"/>
                </a:lnTo>
                <a:lnTo>
                  <a:pt x="491340" y="19341965"/>
                </a:lnTo>
                <a:lnTo>
                  <a:pt x="0" y="19341965"/>
                </a:lnTo>
                <a:lnTo>
                  <a:pt x="0" y="0"/>
                </a:lnTo>
                <a:close/>
              </a:path>
            </a:pathLst>
          </a:custGeom>
          <a:blipFill>
            <a:blip r:embed="rId3"/>
            <a:stretch>
              <a:fillRect l="-522195" t="0" r="-2285622" b="0"/>
            </a:stretch>
          </a:blipFill>
        </p:spPr>
      </p:sp>
      <p:sp>
        <p:nvSpPr>
          <p:cNvPr name="TextBox 6" id="6"/>
          <p:cNvSpPr txBox="true"/>
          <p:nvPr/>
        </p:nvSpPr>
        <p:spPr>
          <a:xfrm rot="0">
            <a:off x="6804348" y="876300"/>
            <a:ext cx="4679304" cy="1345155"/>
          </a:xfrm>
          <a:prstGeom prst="rect">
            <a:avLst/>
          </a:prstGeom>
        </p:spPr>
        <p:txBody>
          <a:bodyPr anchor="t" rtlCol="false" tIns="0" lIns="0" bIns="0" rIns="0">
            <a:spAutoFit/>
          </a:bodyPr>
          <a:lstStyle/>
          <a:p>
            <a:pPr algn="ctr">
              <a:lnSpc>
                <a:spcPts val="11000"/>
              </a:lnSpc>
              <a:spcBef>
                <a:spcPct val="0"/>
              </a:spcBef>
            </a:pPr>
            <a:r>
              <a:rPr lang="en-US" b="true" sz="7857">
                <a:solidFill>
                  <a:srgbClr val="FFFFFF"/>
                </a:solidFill>
                <a:latin typeface="Open Sans 1 Bold"/>
                <a:ea typeface="Open Sans 1 Bold"/>
                <a:cs typeface="Open Sans 1 Bold"/>
                <a:sym typeface="Open Sans 1 Bold"/>
              </a:rPr>
              <a:t>Web First</a:t>
            </a:r>
          </a:p>
        </p:txBody>
      </p:sp>
      <p:sp>
        <p:nvSpPr>
          <p:cNvPr name="TextBox 7" id="7"/>
          <p:cNvSpPr txBox="true"/>
          <p:nvPr/>
        </p:nvSpPr>
        <p:spPr>
          <a:xfrm rot="0">
            <a:off x="1028700" y="2648836"/>
            <a:ext cx="6607696" cy="3236874"/>
          </a:xfrm>
          <a:prstGeom prst="rect">
            <a:avLst/>
          </a:prstGeom>
        </p:spPr>
        <p:txBody>
          <a:bodyPr anchor="t" rtlCol="false" tIns="0" lIns="0" bIns="0" rIns="0">
            <a:spAutoFit/>
          </a:bodyPr>
          <a:lstStyle/>
          <a:p>
            <a:pPr algn="ctr">
              <a:lnSpc>
                <a:spcPts val="4289"/>
              </a:lnSpc>
              <a:spcBef>
                <a:spcPct val="0"/>
              </a:spcBef>
            </a:pPr>
            <a:r>
              <a:rPr lang="en-US" b="true" sz="3064">
                <a:solidFill>
                  <a:srgbClr val="FFFFFF"/>
                </a:solidFill>
                <a:latin typeface="Open Sans 1 Bold"/>
                <a:ea typeface="Open Sans 1 Bold"/>
                <a:cs typeface="Open Sans 1 Bold"/>
                <a:sym typeface="Open Sans 1 Bold"/>
              </a:rPr>
              <a:t>D</a:t>
            </a:r>
            <a:r>
              <a:rPr lang="en-US" b="true" sz="3064">
                <a:solidFill>
                  <a:srgbClr val="FFFFFF"/>
                </a:solidFill>
                <a:latin typeface="Open Sans 1 Bold"/>
                <a:ea typeface="Open Sans 1 Bold"/>
                <a:cs typeface="Open Sans 1 Bold"/>
                <a:sym typeface="Open Sans 1 Bold"/>
              </a:rPr>
              <a:t>iseñar  priorizando la plataforma web. Toda la funcionalidad está optimizada para ser accedida desde navegadores web antes de considerar adaptaciones móviles.</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478521">
            <a:off x="15005387" y="-8839831"/>
            <a:ext cx="224938" cy="24493463"/>
          </a:xfrm>
          <a:custGeom>
            <a:avLst/>
            <a:gdLst/>
            <a:ahLst/>
            <a:cxnLst/>
            <a:rect r="r" b="b" t="t" l="l"/>
            <a:pathLst>
              <a:path h="24493463" w="224938">
                <a:moveTo>
                  <a:pt x="0" y="0"/>
                </a:moveTo>
                <a:lnTo>
                  <a:pt x="224938" y="0"/>
                </a:lnTo>
                <a:lnTo>
                  <a:pt x="224938" y="24493463"/>
                </a:lnTo>
                <a:lnTo>
                  <a:pt x="0" y="24493463"/>
                </a:lnTo>
                <a:lnTo>
                  <a:pt x="0" y="0"/>
                </a:lnTo>
                <a:close/>
              </a:path>
            </a:pathLst>
          </a:custGeom>
          <a:blipFill>
            <a:blip r:embed="rId2"/>
            <a:stretch>
              <a:fillRect l="-1565012" t="0" r="-6378307" b="0"/>
            </a:stretch>
          </a:blipFill>
        </p:spPr>
      </p:sp>
      <p:sp>
        <p:nvSpPr>
          <p:cNvPr name="Freeform 3" id="3"/>
          <p:cNvSpPr/>
          <p:nvPr/>
        </p:nvSpPr>
        <p:spPr>
          <a:xfrm flipH="false" flipV="false" rot="0">
            <a:off x="2610410" y="-7795146"/>
            <a:ext cx="437862" cy="24493463"/>
          </a:xfrm>
          <a:custGeom>
            <a:avLst/>
            <a:gdLst/>
            <a:ahLst/>
            <a:cxnLst/>
            <a:rect r="r" b="b" t="t" l="l"/>
            <a:pathLst>
              <a:path h="24493463" w="437862">
                <a:moveTo>
                  <a:pt x="0" y="0"/>
                </a:moveTo>
                <a:lnTo>
                  <a:pt x="437863" y="0"/>
                </a:lnTo>
                <a:lnTo>
                  <a:pt x="437863" y="24493463"/>
                </a:lnTo>
                <a:lnTo>
                  <a:pt x="0" y="24493463"/>
                </a:lnTo>
                <a:lnTo>
                  <a:pt x="0" y="0"/>
                </a:lnTo>
                <a:close/>
              </a:path>
            </a:pathLst>
          </a:custGeom>
          <a:blipFill>
            <a:blip r:embed="rId2"/>
            <a:stretch>
              <a:fillRect l="-742039" t="0" r="-3289967" b="0"/>
            </a:stretch>
          </a:blipFill>
        </p:spPr>
      </p:sp>
      <p:sp>
        <p:nvSpPr>
          <p:cNvPr name="Freeform 4" id="4"/>
          <p:cNvSpPr/>
          <p:nvPr/>
        </p:nvSpPr>
        <p:spPr>
          <a:xfrm flipH="false" flipV="false" rot="0">
            <a:off x="2610410" y="3865213"/>
            <a:ext cx="13546501" cy="3715289"/>
          </a:xfrm>
          <a:custGeom>
            <a:avLst/>
            <a:gdLst/>
            <a:ahLst/>
            <a:cxnLst/>
            <a:rect r="r" b="b" t="t" l="l"/>
            <a:pathLst>
              <a:path h="3715289" w="13546501">
                <a:moveTo>
                  <a:pt x="0" y="0"/>
                </a:moveTo>
                <a:lnTo>
                  <a:pt x="13546501" y="0"/>
                </a:lnTo>
                <a:lnTo>
                  <a:pt x="13546501" y="3715289"/>
                </a:lnTo>
                <a:lnTo>
                  <a:pt x="0" y="3715289"/>
                </a:lnTo>
                <a:lnTo>
                  <a:pt x="0" y="0"/>
                </a:lnTo>
                <a:close/>
              </a:path>
            </a:pathLst>
          </a:custGeom>
          <a:blipFill>
            <a:blip r:embed="rId3"/>
            <a:stretch>
              <a:fillRect l="0" t="-9933" r="0" b="-9933"/>
            </a:stretch>
          </a:blipFill>
        </p:spPr>
      </p:sp>
      <p:sp>
        <p:nvSpPr>
          <p:cNvPr name="TextBox 5" id="5"/>
          <p:cNvSpPr txBox="true"/>
          <p:nvPr/>
        </p:nvSpPr>
        <p:spPr>
          <a:xfrm rot="0">
            <a:off x="3878969" y="895350"/>
            <a:ext cx="10530062" cy="1186392"/>
          </a:xfrm>
          <a:prstGeom prst="rect">
            <a:avLst/>
          </a:prstGeom>
        </p:spPr>
        <p:txBody>
          <a:bodyPr anchor="t" rtlCol="false" tIns="0" lIns="0" bIns="0" rIns="0">
            <a:spAutoFit/>
          </a:bodyPr>
          <a:lstStyle/>
          <a:p>
            <a:pPr algn="ctr">
              <a:lnSpc>
                <a:spcPts val="9683"/>
              </a:lnSpc>
              <a:spcBef>
                <a:spcPct val="0"/>
              </a:spcBef>
            </a:pPr>
            <a:r>
              <a:rPr lang="en-US" b="true" sz="6916">
                <a:solidFill>
                  <a:srgbClr val="FFFFFF"/>
                </a:solidFill>
                <a:latin typeface="Open Sans 1 Bold"/>
                <a:ea typeface="Open Sans 1 Bold"/>
                <a:cs typeface="Open Sans 1 Bold"/>
                <a:sym typeface="Open Sans 1 Bold"/>
              </a:rPr>
              <a:t>Desarrollo Web</a:t>
            </a:r>
          </a:p>
        </p:txBody>
      </p:sp>
      <p:sp>
        <p:nvSpPr>
          <p:cNvPr name="TextBox 6" id="6"/>
          <p:cNvSpPr txBox="true"/>
          <p:nvPr/>
        </p:nvSpPr>
        <p:spPr>
          <a:xfrm rot="0">
            <a:off x="1028700" y="2685236"/>
            <a:ext cx="16230600" cy="522752"/>
          </a:xfrm>
          <a:prstGeom prst="rect">
            <a:avLst/>
          </a:prstGeom>
        </p:spPr>
        <p:txBody>
          <a:bodyPr anchor="t" rtlCol="false" tIns="0" lIns="0" bIns="0" rIns="0">
            <a:spAutoFit/>
          </a:bodyPr>
          <a:lstStyle/>
          <a:p>
            <a:pPr algn="ctr">
              <a:lnSpc>
                <a:spcPts val="4289"/>
              </a:lnSpc>
              <a:spcBef>
                <a:spcPct val="0"/>
              </a:spcBef>
            </a:pPr>
            <a:r>
              <a:rPr lang="en-US" b="true" sz="3064">
                <a:solidFill>
                  <a:srgbClr val="FFFFFF"/>
                </a:solidFill>
                <a:latin typeface="Open Sans 1 Bold"/>
                <a:ea typeface="Open Sans 1 Bold"/>
                <a:cs typeface="Open Sans 1 Bold"/>
                <a:sym typeface="Open Sans 1 Bold"/>
              </a:rPr>
              <a:t>El eje central del diseño basado en  el modelo Web First</a:t>
            </a:r>
          </a:p>
        </p:txBody>
      </p:sp>
      <p:sp>
        <p:nvSpPr>
          <p:cNvPr name="TextBox 7" id="7"/>
          <p:cNvSpPr txBox="true"/>
          <p:nvPr/>
        </p:nvSpPr>
        <p:spPr>
          <a:xfrm rot="0">
            <a:off x="1028700" y="8180577"/>
            <a:ext cx="16230600" cy="522752"/>
          </a:xfrm>
          <a:prstGeom prst="rect">
            <a:avLst/>
          </a:prstGeom>
        </p:spPr>
        <p:txBody>
          <a:bodyPr anchor="t" rtlCol="false" tIns="0" lIns="0" bIns="0" rIns="0">
            <a:spAutoFit/>
          </a:bodyPr>
          <a:lstStyle/>
          <a:p>
            <a:pPr algn="ctr">
              <a:lnSpc>
                <a:spcPts val="4289"/>
              </a:lnSpc>
              <a:spcBef>
                <a:spcPct val="0"/>
              </a:spcBef>
            </a:pPr>
            <a:r>
              <a:rPr lang="en-US" b="true" sz="3064">
                <a:solidFill>
                  <a:srgbClr val="FFFFFF"/>
                </a:solidFill>
                <a:latin typeface="Open Sans 1 Bold"/>
                <a:ea typeface="Open Sans 1 Bold"/>
                <a:cs typeface="Open Sans 1 Bold"/>
                <a:sym typeface="Open Sans 1 Bold"/>
              </a:rPr>
              <a:t>Los 3 elemtos fundamentales de este abarcativo mundo del desarrollo</a:t>
            </a:r>
          </a:p>
        </p:txBody>
      </p:sp>
      <p:sp>
        <p:nvSpPr>
          <p:cNvPr name="Freeform 8" id="8"/>
          <p:cNvSpPr/>
          <p:nvPr/>
        </p:nvSpPr>
        <p:spPr>
          <a:xfrm flipH="false" flipV="false" rot="0">
            <a:off x="1406038" y="-7103232"/>
            <a:ext cx="166661" cy="24493463"/>
          </a:xfrm>
          <a:custGeom>
            <a:avLst/>
            <a:gdLst/>
            <a:ahLst/>
            <a:cxnLst/>
            <a:rect r="r" b="b" t="t" l="l"/>
            <a:pathLst>
              <a:path h="24493463" w="166661">
                <a:moveTo>
                  <a:pt x="0" y="0"/>
                </a:moveTo>
                <a:lnTo>
                  <a:pt x="166661" y="0"/>
                </a:lnTo>
                <a:lnTo>
                  <a:pt x="166661" y="24493464"/>
                </a:lnTo>
                <a:lnTo>
                  <a:pt x="0" y="24493464"/>
                </a:lnTo>
                <a:lnTo>
                  <a:pt x="0" y="0"/>
                </a:lnTo>
                <a:close/>
              </a:path>
            </a:pathLst>
          </a:custGeom>
          <a:blipFill>
            <a:blip r:embed="rId2"/>
            <a:stretch>
              <a:fillRect l="-2112259" t="0" r="-8643613" b="0"/>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0">
            <a:off x="15779173" y="4729543"/>
            <a:ext cx="6851142" cy="8229600"/>
          </a:xfrm>
          <a:custGeom>
            <a:avLst/>
            <a:gdLst/>
            <a:ahLst/>
            <a:cxnLst/>
            <a:rect r="r" b="b" t="t" l="l"/>
            <a:pathLst>
              <a:path h="8229600" w="6851142">
                <a:moveTo>
                  <a:pt x="0" y="8229600"/>
                </a:moveTo>
                <a:lnTo>
                  <a:pt x="6851142" y="8229600"/>
                </a:lnTo>
                <a:lnTo>
                  <a:pt x="6851142" y="0"/>
                </a:lnTo>
                <a:lnTo>
                  <a:pt x="0" y="0"/>
                </a:lnTo>
                <a:lnTo>
                  <a:pt x="0" y="822960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7356129" y="1180065"/>
            <a:ext cx="9903171" cy="8229600"/>
          </a:xfrm>
          <a:custGeom>
            <a:avLst/>
            <a:gdLst/>
            <a:ahLst/>
            <a:cxnLst/>
            <a:rect r="r" b="b" t="t" l="l"/>
            <a:pathLst>
              <a:path h="8229600" w="9903171">
                <a:moveTo>
                  <a:pt x="0" y="0"/>
                </a:moveTo>
                <a:lnTo>
                  <a:pt x="9903171" y="0"/>
                </a:lnTo>
                <a:lnTo>
                  <a:pt x="9903171" y="8229600"/>
                </a:lnTo>
                <a:lnTo>
                  <a:pt x="0" y="8229600"/>
                </a:lnTo>
                <a:lnTo>
                  <a:pt x="0" y="0"/>
                </a:lnTo>
                <a:close/>
              </a:path>
            </a:pathLst>
          </a:custGeom>
          <a:blipFill>
            <a:blip r:embed="rId3"/>
            <a:stretch>
              <a:fillRect l="0" t="0" r="0" b="-10257"/>
            </a:stretch>
          </a:blipFill>
        </p:spPr>
      </p:sp>
      <p:sp>
        <p:nvSpPr>
          <p:cNvPr name="Freeform 4" id="4"/>
          <p:cNvSpPr/>
          <p:nvPr/>
        </p:nvSpPr>
        <p:spPr>
          <a:xfrm flipH="false" flipV="false" rot="0">
            <a:off x="1492746" y="-7506122"/>
            <a:ext cx="166661" cy="24493463"/>
          </a:xfrm>
          <a:custGeom>
            <a:avLst/>
            <a:gdLst/>
            <a:ahLst/>
            <a:cxnLst/>
            <a:rect r="r" b="b" t="t" l="l"/>
            <a:pathLst>
              <a:path h="24493463" w="166661">
                <a:moveTo>
                  <a:pt x="0" y="0"/>
                </a:moveTo>
                <a:lnTo>
                  <a:pt x="166661" y="0"/>
                </a:lnTo>
                <a:lnTo>
                  <a:pt x="166661" y="24493463"/>
                </a:lnTo>
                <a:lnTo>
                  <a:pt x="0" y="24493463"/>
                </a:lnTo>
                <a:lnTo>
                  <a:pt x="0" y="0"/>
                </a:lnTo>
                <a:close/>
              </a:path>
            </a:pathLst>
          </a:custGeom>
          <a:blipFill>
            <a:blip r:embed="rId4"/>
            <a:stretch>
              <a:fillRect l="-2112259" t="0" r="-8643613" b="0"/>
            </a:stretch>
          </a:blipFill>
        </p:spPr>
      </p:sp>
      <p:sp>
        <p:nvSpPr>
          <p:cNvPr name="TextBox 5" id="5"/>
          <p:cNvSpPr txBox="true"/>
          <p:nvPr/>
        </p:nvSpPr>
        <p:spPr>
          <a:xfrm rot="0">
            <a:off x="1028700" y="857250"/>
            <a:ext cx="3292855" cy="1551454"/>
          </a:xfrm>
          <a:prstGeom prst="rect">
            <a:avLst/>
          </a:prstGeom>
        </p:spPr>
        <p:txBody>
          <a:bodyPr anchor="t" rtlCol="false" tIns="0" lIns="0" bIns="0" rIns="0">
            <a:spAutoFit/>
          </a:bodyPr>
          <a:lstStyle/>
          <a:p>
            <a:pPr algn="ctr">
              <a:lnSpc>
                <a:spcPts val="12727"/>
              </a:lnSpc>
              <a:spcBef>
                <a:spcPct val="0"/>
              </a:spcBef>
            </a:pPr>
            <a:r>
              <a:rPr lang="en-US" b="true" sz="9091">
                <a:solidFill>
                  <a:srgbClr val="FFFFFF"/>
                </a:solidFill>
                <a:latin typeface="Open Sans 1 Bold"/>
                <a:ea typeface="Open Sans 1 Bold"/>
                <a:cs typeface="Open Sans 1 Bold"/>
                <a:sym typeface="Open Sans 1 Bold"/>
              </a:rPr>
              <a:t>HTML</a:t>
            </a:r>
          </a:p>
        </p:txBody>
      </p:sp>
      <p:sp>
        <p:nvSpPr>
          <p:cNvPr name="TextBox 6" id="6"/>
          <p:cNvSpPr txBox="true"/>
          <p:nvPr/>
        </p:nvSpPr>
        <p:spPr>
          <a:xfrm rot="0">
            <a:off x="1028700" y="2888571"/>
            <a:ext cx="5301495" cy="240629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El Lenguaje de Marcado de Hipertexto (HTML) es el código que se utiliza para estructurar y desplegar una página web y sus contenidos</a:t>
            </a:r>
          </a:p>
        </p:txBody>
      </p:sp>
      <p:sp>
        <p:nvSpPr>
          <p:cNvPr name="TextBox 7" id="7"/>
          <p:cNvSpPr txBox="true"/>
          <p:nvPr/>
        </p:nvSpPr>
        <p:spPr>
          <a:xfrm rot="0">
            <a:off x="1028700" y="6177183"/>
            <a:ext cx="5301495" cy="240629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Mediante el uso de etiquetas y marcados, permite estructurar lo mas fundamental de una pagina web. Su contenido</a:t>
            </a:r>
          </a:p>
        </p:txBody>
      </p:sp>
      <p:sp>
        <p:nvSpPr>
          <p:cNvPr name="Freeform 8" id="8"/>
          <p:cNvSpPr/>
          <p:nvPr/>
        </p:nvSpPr>
        <p:spPr>
          <a:xfrm flipH="false" flipV="false" rot="0">
            <a:off x="423357" y="-7103232"/>
            <a:ext cx="166661" cy="24493463"/>
          </a:xfrm>
          <a:custGeom>
            <a:avLst/>
            <a:gdLst/>
            <a:ahLst/>
            <a:cxnLst/>
            <a:rect r="r" b="b" t="t" l="l"/>
            <a:pathLst>
              <a:path h="24493463" w="166661">
                <a:moveTo>
                  <a:pt x="0" y="0"/>
                </a:moveTo>
                <a:lnTo>
                  <a:pt x="166661" y="0"/>
                </a:lnTo>
                <a:lnTo>
                  <a:pt x="166661" y="24493464"/>
                </a:lnTo>
                <a:lnTo>
                  <a:pt x="0" y="24493464"/>
                </a:lnTo>
                <a:lnTo>
                  <a:pt x="0" y="0"/>
                </a:lnTo>
                <a:close/>
              </a:path>
            </a:pathLst>
          </a:custGeom>
          <a:blipFill>
            <a:blip r:embed="rId4"/>
            <a:stretch>
              <a:fillRect l="-2112259" t="0" r="-8643613"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799928" y="-13393720"/>
            <a:ext cx="381376" cy="31903058"/>
          </a:xfrm>
          <a:custGeom>
            <a:avLst/>
            <a:gdLst/>
            <a:ahLst/>
            <a:cxnLst/>
            <a:rect r="r" b="b" t="t" l="l"/>
            <a:pathLst>
              <a:path h="31903058" w="381376">
                <a:moveTo>
                  <a:pt x="0" y="0"/>
                </a:moveTo>
                <a:lnTo>
                  <a:pt x="381376" y="0"/>
                </a:lnTo>
                <a:lnTo>
                  <a:pt x="381376" y="31903058"/>
                </a:lnTo>
                <a:lnTo>
                  <a:pt x="0" y="31903058"/>
                </a:lnTo>
                <a:lnTo>
                  <a:pt x="0" y="0"/>
                </a:lnTo>
                <a:close/>
              </a:path>
            </a:pathLst>
          </a:custGeom>
          <a:blipFill>
            <a:blip r:embed="rId2"/>
            <a:stretch>
              <a:fillRect l="-1109668" t="0" r="-4969460" b="0"/>
            </a:stretch>
          </a:blipFill>
        </p:spPr>
      </p:sp>
      <p:sp>
        <p:nvSpPr>
          <p:cNvPr name="Freeform 3" id="3"/>
          <p:cNvSpPr/>
          <p:nvPr/>
        </p:nvSpPr>
        <p:spPr>
          <a:xfrm flipH="false" flipV="false" rot="0">
            <a:off x="6672535" y="721685"/>
            <a:ext cx="4942931" cy="8843631"/>
          </a:xfrm>
          <a:custGeom>
            <a:avLst/>
            <a:gdLst/>
            <a:ahLst/>
            <a:cxnLst/>
            <a:rect r="r" b="b" t="t" l="l"/>
            <a:pathLst>
              <a:path h="8843631" w="4942931">
                <a:moveTo>
                  <a:pt x="0" y="0"/>
                </a:moveTo>
                <a:lnTo>
                  <a:pt x="4942930" y="0"/>
                </a:lnTo>
                <a:lnTo>
                  <a:pt x="4942930" y="8843630"/>
                </a:lnTo>
                <a:lnTo>
                  <a:pt x="0" y="8843630"/>
                </a:lnTo>
                <a:lnTo>
                  <a:pt x="0" y="0"/>
                </a:lnTo>
                <a:close/>
              </a:path>
            </a:pathLst>
          </a:custGeom>
          <a:blipFill>
            <a:blip r:embed="rId3"/>
            <a:stretch>
              <a:fillRect l="-7364" t="0" r="-7364" b="0"/>
            </a:stretch>
          </a:blipFill>
        </p:spPr>
      </p:sp>
      <p:sp>
        <p:nvSpPr>
          <p:cNvPr name="TextBox 4" id="4"/>
          <p:cNvSpPr txBox="true"/>
          <p:nvPr/>
        </p:nvSpPr>
        <p:spPr>
          <a:xfrm rot="0">
            <a:off x="1028700" y="857250"/>
            <a:ext cx="2007649" cy="1551454"/>
          </a:xfrm>
          <a:prstGeom prst="rect">
            <a:avLst/>
          </a:prstGeom>
        </p:spPr>
        <p:txBody>
          <a:bodyPr anchor="t" rtlCol="false" tIns="0" lIns="0" bIns="0" rIns="0">
            <a:spAutoFit/>
          </a:bodyPr>
          <a:lstStyle/>
          <a:p>
            <a:pPr algn="ctr">
              <a:lnSpc>
                <a:spcPts val="12727"/>
              </a:lnSpc>
              <a:spcBef>
                <a:spcPct val="0"/>
              </a:spcBef>
            </a:pPr>
            <a:r>
              <a:rPr lang="en-US" b="true" sz="9091">
                <a:solidFill>
                  <a:srgbClr val="FFFFFF"/>
                </a:solidFill>
                <a:latin typeface="Open Sans 1 Bold"/>
                <a:ea typeface="Open Sans 1 Bold"/>
                <a:cs typeface="Open Sans 1 Bold"/>
                <a:sym typeface="Open Sans 1 Bold"/>
              </a:rPr>
              <a:t>CSS</a:t>
            </a:r>
          </a:p>
        </p:txBody>
      </p:sp>
      <p:sp>
        <p:nvSpPr>
          <p:cNvPr name="TextBox 5" id="5"/>
          <p:cNvSpPr txBox="true"/>
          <p:nvPr/>
        </p:nvSpPr>
        <p:spPr>
          <a:xfrm rot="0">
            <a:off x="1028700" y="2989481"/>
            <a:ext cx="5301495" cy="3863619"/>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Cascading Style Sheets, que en español significa "hojas de estilo en cascada". Es un lenguaje que se utiliza para controlar el diseño y la presentación de las páginas web, es decir, cómo se ven cuando un usuario las visita</a:t>
            </a:r>
          </a:p>
        </p:txBody>
      </p:sp>
      <p:sp>
        <p:nvSpPr>
          <p:cNvPr name="TextBox 6" id="6"/>
          <p:cNvSpPr txBox="true"/>
          <p:nvPr/>
        </p:nvSpPr>
        <p:spPr>
          <a:xfrm rot="0">
            <a:off x="11958365" y="1305994"/>
            <a:ext cx="5301495" cy="46319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colores</a:t>
            </a:r>
          </a:p>
        </p:txBody>
      </p:sp>
      <p:sp>
        <p:nvSpPr>
          <p:cNvPr name="TextBox 7" id="7"/>
          <p:cNvSpPr txBox="true"/>
          <p:nvPr/>
        </p:nvSpPr>
        <p:spPr>
          <a:xfrm rot="0">
            <a:off x="11958365" y="2493088"/>
            <a:ext cx="5301495" cy="46319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tamaños</a:t>
            </a:r>
          </a:p>
        </p:txBody>
      </p:sp>
      <p:sp>
        <p:nvSpPr>
          <p:cNvPr name="TextBox 8" id="8"/>
          <p:cNvSpPr txBox="true"/>
          <p:nvPr/>
        </p:nvSpPr>
        <p:spPr>
          <a:xfrm rot="0">
            <a:off x="11958365" y="3807538"/>
            <a:ext cx="5301495" cy="46319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texturas</a:t>
            </a:r>
          </a:p>
        </p:txBody>
      </p:sp>
      <p:sp>
        <p:nvSpPr>
          <p:cNvPr name="TextBox 9" id="9"/>
          <p:cNvSpPr txBox="true"/>
          <p:nvPr/>
        </p:nvSpPr>
        <p:spPr>
          <a:xfrm rot="0">
            <a:off x="11958365" y="5121988"/>
            <a:ext cx="5301495" cy="46319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animaciones</a:t>
            </a:r>
          </a:p>
        </p:txBody>
      </p:sp>
      <p:sp>
        <p:nvSpPr>
          <p:cNvPr name="TextBox 10" id="10"/>
          <p:cNvSpPr txBox="true"/>
          <p:nvPr/>
        </p:nvSpPr>
        <p:spPr>
          <a:xfrm rot="0">
            <a:off x="11958365" y="6309081"/>
            <a:ext cx="5301495" cy="46319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efectos</a:t>
            </a:r>
          </a:p>
        </p:txBody>
      </p:sp>
      <p:sp>
        <p:nvSpPr>
          <p:cNvPr name="TextBox 11" id="11"/>
          <p:cNvSpPr txBox="true"/>
          <p:nvPr/>
        </p:nvSpPr>
        <p:spPr>
          <a:xfrm rot="0">
            <a:off x="11958365" y="7498637"/>
            <a:ext cx="5301495" cy="143474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Y el encargado fundamental del que un sitio sea RESPONSIVE</a:t>
            </a:r>
          </a:p>
        </p:txBody>
      </p:sp>
      <p:sp>
        <p:nvSpPr>
          <p:cNvPr name="Freeform 12" id="12"/>
          <p:cNvSpPr/>
          <p:nvPr/>
        </p:nvSpPr>
        <p:spPr>
          <a:xfrm flipH="false" flipV="false" rot="5400000">
            <a:off x="26548162" y="-6386214"/>
            <a:ext cx="381376" cy="31903058"/>
          </a:xfrm>
          <a:custGeom>
            <a:avLst/>
            <a:gdLst/>
            <a:ahLst/>
            <a:cxnLst/>
            <a:rect r="r" b="b" t="t" l="l"/>
            <a:pathLst>
              <a:path h="31903058" w="381376">
                <a:moveTo>
                  <a:pt x="0" y="0"/>
                </a:moveTo>
                <a:lnTo>
                  <a:pt x="381376" y="0"/>
                </a:lnTo>
                <a:lnTo>
                  <a:pt x="381376" y="31903059"/>
                </a:lnTo>
                <a:lnTo>
                  <a:pt x="0" y="31903059"/>
                </a:lnTo>
                <a:lnTo>
                  <a:pt x="0" y="0"/>
                </a:lnTo>
                <a:close/>
              </a:path>
            </a:pathLst>
          </a:custGeom>
          <a:blipFill>
            <a:blip r:embed="rId2"/>
            <a:stretch>
              <a:fillRect l="-1109668" t="0" r="-496946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812364" y="783591"/>
            <a:ext cx="16230600" cy="8050378"/>
          </a:xfrm>
          <a:custGeom>
            <a:avLst/>
            <a:gdLst/>
            <a:ahLst/>
            <a:cxnLst/>
            <a:rect r="r" b="b" t="t" l="l"/>
            <a:pathLst>
              <a:path h="8050378" w="16230600">
                <a:moveTo>
                  <a:pt x="0" y="0"/>
                </a:moveTo>
                <a:lnTo>
                  <a:pt x="16230600" y="0"/>
                </a:lnTo>
                <a:lnTo>
                  <a:pt x="16230600" y="8050378"/>
                </a:lnTo>
                <a:lnTo>
                  <a:pt x="0" y="8050378"/>
                </a:lnTo>
                <a:lnTo>
                  <a:pt x="0" y="0"/>
                </a:lnTo>
                <a:close/>
              </a:path>
            </a:pathLst>
          </a:custGeom>
          <a:blipFill>
            <a:blip r:embed="rId2"/>
            <a:stretch>
              <a:fillRect l="0" t="0" r="0" b="0"/>
            </a:stretch>
          </a:blipFill>
        </p:spPr>
      </p:sp>
      <p:sp>
        <p:nvSpPr>
          <p:cNvPr name="TextBox 3" id="3"/>
          <p:cNvSpPr txBox="true"/>
          <p:nvPr/>
        </p:nvSpPr>
        <p:spPr>
          <a:xfrm rot="0">
            <a:off x="1020622" y="659766"/>
            <a:ext cx="13583485" cy="1126775"/>
          </a:xfrm>
          <a:prstGeom prst="rect">
            <a:avLst/>
          </a:prstGeom>
        </p:spPr>
        <p:txBody>
          <a:bodyPr anchor="t" rtlCol="false" tIns="0" lIns="0" bIns="0" rIns="0">
            <a:spAutoFit/>
          </a:bodyPr>
          <a:lstStyle/>
          <a:p>
            <a:pPr algn="ctr">
              <a:lnSpc>
                <a:spcPts val="9259"/>
              </a:lnSpc>
            </a:pPr>
            <a:r>
              <a:rPr lang="en-US" sz="6614" b="true">
                <a:solidFill>
                  <a:srgbClr val="FFFFFF"/>
                </a:solidFill>
                <a:latin typeface="Open Sans 1 Bold"/>
                <a:ea typeface="Open Sans 1 Bold"/>
                <a:cs typeface="Open Sans 1 Bold"/>
                <a:sym typeface="Open Sans 1 Bold"/>
              </a:rPr>
              <a:t>ESTRUCTURA DEL REPOSITORIO</a:t>
            </a:r>
          </a:p>
        </p:txBody>
      </p:sp>
      <p:sp>
        <p:nvSpPr>
          <p:cNvPr name="TextBox 4" id="4"/>
          <p:cNvSpPr txBox="true"/>
          <p:nvPr/>
        </p:nvSpPr>
        <p:spPr>
          <a:xfrm rot="0">
            <a:off x="1020622" y="2298408"/>
            <a:ext cx="13430250"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1"/>
                <a:ea typeface="Open Sans 1"/>
                <a:cs typeface="Open Sans 1"/>
                <a:sym typeface="Open Sans 1"/>
              </a:rPr>
              <a:t>La estrucutra de nuestro repositorio se baso en la “Estrucutra ABP”</a:t>
            </a:r>
          </a:p>
        </p:txBody>
      </p:sp>
      <p:sp>
        <p:nvSpPr>
          <p:cNvPr name="TextBox 5" id="5"/>
          <p:cNvSpPr txBox="true"/>
          <p:nvPr/>
        </p:nvSpPr>
        <p:spPr>
          <a:xfrm rot="0">
            <a:off x="872497" y="3019742"/>
            <a:ext cx="5841025" cy="4180840"/>
          </a:xfrm>
          <a:prstGeom prst="rect">
            <a:avLst/>
          </a:prstGeom>
        </p:spPr>
        <p:txBody>
          <a:bodyPr anchor="t" rtlCol="false" tIns="0" lIns="0" bIns="0" rIns="0">
            <a:spAutoFit/>
          </a:bodyPr>
          <a:lstStyle/>
          <a:p>
            <a:pPr algn="ctr">
              <a:lnSpc>
                <a:spcPts val="4759"/>
              </a:lnSpc>
            </a:pPr>
          </a:p>
          <a:p>
            <a:pPr algn="ctr">
              <a:lnSpc>
                <a:spcPts val="4759"/>
              </a:lnSpc>
            </a:pPr>
          </a:p>
          <a:p>
            <a:pPr algn="ctr" marL="734059" indent="-367030" lvl="1">
              <a:lnSpc>
                <a:spcPts val="4759"/>
              </a:lnSpc>
              <a:buFont typeface="Arial"/>
              <a:buChar char="•"/>
            </a:pPr>
            <a:r>
              <a:rPr lang="en-US" sz="3399">
                <a:solidFill>
                  <a:srgbClr val="FFFFFF"/>
                </a:solidFill>
                <a:latin typeface="Open Sans 1"/>
                <a:ea typeface="Open Sans 1"/>
                <a:cs typeface="Open Sans 1"/>
                <a:sym typeface="Open Sans 1"/>
              </a:rPr>
              <a:t>     </a:t>
            </a:r>
            <a:r>
              <a:rPr lang="en-US" b="true" sz="3399">
                <a:solidFill>
                  <a:srgbClr val="F4505D"/>
                </a:solidFill>
                <a:latin typeface="Open Sans 1 Bold"/>
                <a:ea typeface="Open Sans 1 Bold"/>
                <a:cs typeface="Open Sans 1 Bold"/>
                <a:sym typeface="Open Sans 1 Bold"/>
              </a:rPr>
              <a:t>A</a:t>
            </a:r>
            <a:r>
              <a:rPr lang="en-US" sz="3399">
                <a:solidFill>
                  <a:srgbClr val="FFFFFF"/>
                </a:solidFill>
                <a:latin typeface="Open Sans 1"/>
                <a:ea typeface="Open Sans 1"/>
                <a:cs typeface="Open Sans 1"/>
                <a:sym typeface="Open Sans 1"/>
              </a:rPr>
              <a:t> requisitos</a:t>
            </a:r>
          </a:p>
          <a:p>
            <a:pPr algn="ctr" marL="734059" indent="-367030" lvl="1">
              <a:lnSpc>
                <a:spcPts val="4759"/>
              </a:lnSpc>
              <a:buFont typeface="Arial"/>
              <a:buChar char="•"/>
            </a:pPr>
            <a:r>
              <a:rPr lang="en-US" sz="3399">
                <a:solidFill>
                  <a:srgbClr val="FFFFFF"/>
                </a:solidFill>
                <a:latin typeface="Open Sans 1"/>
                <a:ea typeface="Open Sans 1"/>
                <a:cs typeface="Open Sans 1"/>
                <a:sym typeface="Open Sans 1"/>
              </a:rPr>
              <a:t>          </a:t>
            </a:r>
            <a:r>
              <a:rPr lang="en-US" b="true" sz="3399">
                <a:solidFill>
                  <a:srgbClr val="F4505D"/>
                </a:solidFill>
                <a:latin typeface="Open Sans 1 Bold"/>
                <a:ea typeface="Open Sans 1 Bold"/>
                <a:cs typeface="Open Sans 1 Bold"/>
                <a:sym typeface="Open Sans 1 Bold"/>
              </a:rPr>
              <a:t>B</a:t>
            </a:r>
            <a:r>
              <a:rPr lang="en-US" sz="3399">
                <a:solidFill>
                  <a:srgbClr val="F4505D"/>
                </a:solidFill>
                <a:latin typeface="Open Sans 1"/>
                <a:ea typeface="Open Sans 1"/>
                <a:cs typeface="Open Sans 1"/>
                <a:sym typeface="Open Sans 1"/>
              </a:rPr>
              <a:t> </a:t>
            </a:r>
            <a:r>
              <a:rPr lang="en-US" sz="3399">
                <a:solidFill>
                  <a:srgbClr val="FFFFFF"/>
                </a:solidFill>
                <a:latin typeface="Open Sans 1"/>
                <a:ea typeface="Open Sans 1"/>
                <a:cs typeface="Open Sans 1"/>
                <a:sym typeface="Open Sans 1"/>
              </a:rPr>
              <a:t>investigación</a:t>
            </a:r>
          </a:p>
          <a:p>
            <a:pPr algn="ctr" marL="734059" indent="-367030" lvl="1">
              <a:lnSpc>
                <a:spcPts val="4759"/>
              </a:lnSpc>
              <a:buFont typeface="Arial"/>
              <a:buChar char="•"/>
            </a:pPr>
            <a:r>
              <a:rPr lang="en-US" sz="3399">
                <a:solidFill>
                  <a:srgbClr val="FFFFFF"/>
                </a:solidFill>
                <a:latin typeface="Open Sans 1"/>
                <a:ea typeface="Open Sans 1"/>
                <a:cs typeface="Open Sans 1"/>
                <a:sym typeface="Open Sans 1"/>
              </a:rPr>
              <a:t>  </a:t>
            </a:r>
            <a:r>
              <a:rPr lang="en-US" sz="3399">
                <a:solidFill>
                  <a:srgbClr val="F4505D"/>
                </a:solidFill>
                <a:latin typeface="Open Sans 1"/>
                <a:ea typeface="Open Sans 1"/>
                <a:cs typeface="Open Sans 1"/>
                <a:sym typeface="Open Sans 1"/>
              </a:rPr>
              <a:t> </a:t>
            </a:r>
            <a:r>
              <a:rPr lang="en-US" b="true" sz="3399">
                <a:solidFill>
                  <a:srgbClr val="F4505D"/>
                </a:solidFill>
                <a:latin typeface="Open Sans 1 Bold"/>
                <a:ea typeface="Open Sans 1 Bold"/>
                <a:cs typeface="Open Sans 1 Bold"/>
                <a:sym typeface="Open Sans 1 Bold"/>
              </a:rPr>
              <a:t>C</a:t>
            </a:r>
            <a:r>
              <a:rPr lang="en-US" sz="3399">
                <a:solidFill>
                  <a:srgbClr val="F4505D"/>
                </a:solidFill>
                <a:latin typeface="Open Sans 1"/>
                <a:ea typeface="Open Sans 1"/>
                <a:cs typeface="Open Sans 1"/>
                <a:sym typeface="Open Sans 1"/>
              </a:rPr>
              <a:t> </a:t>
            </a:r>
            <a:r>
              <a:rPr lang="en-US" sz="3399">
                <a:solidFill>
                  <a:srgbClr val="FFFFFF"/>
                </a:solidFill>
                <a:latin typeface="Open Sans 1"/>
                <a:ea typeface="Open Sans 1"/>
                <a:cs typeface="Open Sans 1"/>
                <a:sym typeface="Open Sans 1"/>
              </a:rPr>
              <a:t>prototipo</a:t>
            </a:r>
          </a:p>
          <a:p>
            <a:pPr algn="ctr" marL="734059" indent="-367030" lvl="1">
              <a:lnSpc>
                <a:spcPts val="4759"/>
              </a:lnSpc>
              <a:buFont typeface="Arial"/>
              <a:buChar char="•"/>
            </a:pPr>
            <a:r>
              <a:rPr lang="en-US" sz="3399">
                <a:solidFill>
                  <a:srgbClr val="FFFFFF"/>
                </a:solidFill>
                <a:latin typeface="Open Sans 1"/>
                <a:ea typeface="Open Sans 1"/>
                <a:cs typeface="Open Sans 1"/>
                <a:sym typeface="Open Sans 1"/>
              </a:rPr>
              <a:t>          </a:t>
            </a:r>
            <a:r>
              <a:rPr lang="en-US" b="true" sz="3399">
                <a:solidFill>
                  <a:srgbClr val="F4505D"/>
                </a:solidFill>
                <a:latin typeface="Open Sans 1 Bold"/>
                <a:ea typeface="Open Sans 1 Bold"/>
                <a:cs typeface="Open Sans 1 Bold"/>
                <a:sym typeface="Open Sans 1 Bold"/>
              </a:rPr>
              <a:t>D</a:t>
            </a:r>
            <a:r>
              <a:rPr lang="en-US" sz="3399">
                <a:solidFill>
                  <a:srgbClr val="FFFFFF"/>
                </a:solidFill>
                <a:latin typeface="Open Sans 1"/>
                <a:ea typeface="Open Sans 1"/>
                <a:cs typeface="Open Sans 1"/>
                <a:sym typeface="Open Sans 1"/>
              </a:rPr>
              <a:t> presentación</a:t>
            </a:r>
          </a:p>
          <a:p>
            <a:pPr algn="ctr" marL="734059" indent="-367030" lvl="1">
              <a:lnSpc>
                <a:spcPts val="4759"/>
              </a:lnSpc>
              <a:buFont typeface="Arial"/>
              <a:buChar char="•"/>
            </a:pPr>
            <a:r>
              <a:rPr lang="en-US" sz="3399">
                <a:solidFill>
                  <a:srgbClr val="FFFFFF"/>
                </a:solidFill>
                <a:latin typeface="Open Sans 1"/>
                <a:ea typeface="Open Sans 1"/>
                <a:cs typeface="Open Sans 1"/>
                <a:sym typeface="Open Sans 1"/>
              </a:rPr>
              <a:t>  </a:t>
            </a:r>
            <a:r>
              <a:rPr lang="en-US" b="true" sz="3399">
                <a:solidFill>
                  <a:srgbClr val="F4505D"/>
                </a:solidFill>
                <a:latin typeface="Open Sans 1 Bold"/>
                <a:ea typeface="Open Sans 1 Bold"/>
                <a:cs typeface="Open Sans 1 Bold"/>
                <a:sym typeface="Open Sans 1 Bold"/>
              </a:rPr>
              <a:t>E</a:t>
            </a:r>
            <a:r>
              <a:rPr lang="en-US" b="true" sz="3399">
                <a:solidFill>
                  <a:srgbClr val="FFFFFF"/>
                </a:solidFill>
                <a:latin typeface="Open Sans 1 Bold"/>
                <a:ea typeface="Open Sans 1 Bold"/>
                <a:cs typeface="Open Sans 1 Bold"/>
                <a:sym typeface="Open Sans 1 Bold"/>
              </a:rPr>
              <a:t> </a:t>
            </a:r>
            <a:r>
              <a:rPr lang="en-US" sz="3399">
                <a:solidFill>
                  <a:srgbClr val="FFFFFF"/>
                </a:solidFill>
                <a:latin typeface="Open Sans 1"/>
                <a:ea typeface="Open Sans 1"/>
                <a:cs typeface="Open Sans 1"/>
                <a:sym typeface="Open Sans 1"/>
              </a:rPr>
              <a:t>recursos</a:t>
            </a:r>
          </a:p>
        </p:txBody>
      </p:sp>
      <p:sp>
        <p:nvSpPr>
          <p:cNvPr name="TextBox 6" id="6"/>
          <p:cNvSpPr txBox="true"/>
          <p:nvPr/>
        </p:nvSpPr>
        <p:spPr>
          <a:xfrm rot="0">
            <a:off x="1028700" y="8362633"/>
            <a:ext cx="1623060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1"/>
                <a:ea typeface="Open Sans 1"/>
                <a:cs typeface="Open Sans 1"/>
                <a:sym typeface="Open Sans 1"/>
              </a:rPr>
              <a:t>Links a los repositorios del proyecto:</a:t>
            </a:r>
          </a:p>
          <a:p>
            <a:pPr algn="ctr">
              <a:lnSpc>
                <a:spcPts val="4759"/>
              </a:lnSpc>
            </a:pPr>
            <a:r>
              <a:rPr lang="en-US" sz="3399" u="sng">
                <a:solidFill>
                  <a:srgbClr val="FFFFFF"/>
                </a:solidFill>
                <a:latin typeface="Open Sans 1"/>
                <a:ea typeface="Open Sans 1"/>
                <a:cs typeface="Open Sans 1"/>
                <a:sym typeface="Open Sans 1"/>
                <a:hlinkClick r:id="rId3" tooltip="https://github.com/ISPC-TST-PI-I-2024/capa-de-percepcion-grupo-opalo"/>
              </a:rPr>
              <a:t>https://github.com/orgs/ISPC-TST-PI-I-2024/repositories?q=opalo </a:t>
            </a:r>
          </a:p>
        </p:txBody>
      </p:sp>
    </p:spTree>
  </p:cSld>
  <p:clrMapOvr>
    <a:masterClrMapping/>
  </p:clrMapOvr>
  <p:transition spd="fast">
    <p:fade/>
  </p:transition>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98553" y="591334"/>
            <a:ext cx="3831013" cy="3831013"/>
          </a:xfrm>
          <a:custGeom>
            <a:avLst/>
            <a:gdLst/>
            <a:ahLst/>
            <a:cxnLst/>
            <a:rect r="r" b="b" t="t" l="l"/>
            <a:pathLst>
              <a:path h="3831013" w="3831013">
                <a:moveTo>
                  <a:pt x="0" y="0"/>
                </a:moveTo>
                <a:lnTo>
                  <a:pt x="3831014" y="0"/>
                </a:lnTo>
                <a:lnTo>
                  <a:pt x="3831014" y="3831013"/>
                </a:lnTo>
                <a:lnTo>
                  <a:pt x="0" y="3831013"/>
                </a:lnTo>
                <a:lnTo>
                  <a:pt x="0" y="0"/>
                </a:lnTo>
                <a:close/>
              </a:path>
            </a:pathLst>
          </a:custGeom>
          <a:blipFill>
            <a:blip r:embed="rId2"/>
            <a:stretch>
              <a:fillRect l="0" t="0" r="0" b="0"/>
            </a:stretch>
          </a:blipFill>
        </p:spPr>
      </p:sp>
      <p:sp>
        <p:nvSpPr>
          <p:cNvPr name="Freeform 3" id="3"/>
          <p:cNvSpPr/>
          <p:nvPr/>
        </p:nvSpPr>
        <p:spPr>
          <a:xfrm flipH="false" flipV="false" rot="0">
            <a:off x="999913" y="5661626"/>
            <a:ext cx="7929654" cy="3353323"/>
          </a:xfrm>
          <a:custGeom>
            <a:avLst/>
            <a:gdLst/>
            <a:ahLst/>
            <a:cxnLst/>
            <a:rect r="r" b="b" t="t" l="l"/>
            <a:pathLst>
              <a:path h="3353323" w="7929654">
                <a:moveTo>
                  <a:pt x="0" y="0"/>
                </a:moveTo>
                <a:lnTo>
                  <a:pt x="7929654" y="0"/>
                </a:lnTo>
                <a:lnTo>
                  <a:pt x="7929654" y="3353323"/>
                </a:lnTo>
                <a:lnTo>
                  <a:pt x="0" y="3353323"/>
                </a:lnTo>
                <a:lnTo>
                  <a:pt x="0" y="0"/>
                </a:lnTo>
                <a:close/>
              </a:path>
            </a:pathLst>
          </a:custGeom>
          <a:blipFill>
            <a:blip r:embed="rId3"/>
            <a:stretch>
              <a:fillRect l="0" t="-78240" r="0" b="0"/>
            </a:stretch>
          </a:blipFill>
        </p:spPr>
      </p:sp>
      <p:sp>
        <p:nvSpPr>
          <p:cNvPr name="TextBox 4" id="4"/>
          <p:cNvSpPr txBox="true"/>
          <p:nvPr/>
        </p:nvSpPr>
        <p:spPr>
          <a:xfrm rot="0">
            <a:off x="6829461" y="895350"/>
            <a:ext cx="4629077" cy="1191580"/>
          </a:xfrm>
          <a:prstGeom prst="rect">
            <a:avLst/>
          </a:prstGeom>
        </p:spPr>
        <p:txBody>
          <a:bodyPr anchor="t" rtlCol="false" tIns="0" lIns="0" bIns="0" rIns="0">
            <a:spAutoFit/>
          </a:bodyPr>
          <a:lstStyle/>
          <a:p>
            <a:pPr algn="ctr">
              <a:lnSpc>
                <a:spcPts val="9853"/>
              </a:lnSpc>
              <a:spcBef>
                <a:spcPct val="0"/>
              </a:spcBef>
            </a:pPr>
            <a:r>
              <a:rPr lang="en-US" b="true" sz="7038">
                <a:solidFill>
                  <a:srgbClr val="FFFFFF"/>
                </a:solidFill>
                <a:latin typeface="Open Sans 1 Bold"/>
                <a:ea typeface="Open Sans 1 Bold"/>
                <a:cs typeface="Open Sans 1 Bold"/>
                <a:sym typeface="Open Sans 1 Bold"/>
              </a:rPr>
              <a:t>javascript </a:t>
            </a:r>
          </a:p>
        </p:txBody>
      </p:sp>
      <p:sp>
        <p:nvSpPr>
          <p:cNvPr name="Freeform 5" id="5"/>
          <p:cNvSpPr/>
          <p:nvPr/>
        </p:nvSpPr>
        <p:spPr>
          <a:xfrm flipH="false" flipV="false" rot="2315560">
            <a:off x="15363592" y="-1141478"/>
            <a:ext cx="1791948" cy="19341965"/>
          </a:xfrm>
          <a:custGeom>
            <a:avLst/>
            <a:gdLst/>
            <a:ahLst/>
            <a:cxnLst/>
            <a:rect r="r" b="b" t="t" l="l"/>
            <a:pathLst>
              <a:path h="19341965" w="1791948">
                <a:moveTo>
                  <a:pt x="0" y="0"/>
                </a:moveTo>
                <a:lnTo>
                  <a:pt x="1791948" y="0"/>
                </a:lnTo>
                <a:lnTo>
                  <a:pt x="1791948" y="19341965"/>
                </a:lnTo>
                <a:lnTo>
                  <a:pt x="0" y="19341965"/>
                </a:lnTo>
                <a:lnTo>
                  <a:pt x="0" y="0"/>
                </a:lnTo>
                <a:close/>
              </a:path>
            </a:pathLst>
          </a:custGeom>
          <a:blipFill>
            <a:blip r:embed="rId4"/>
            <a:stretch>
              <a:fillRect l="-143182" t="0" r="-554121" b="0"/>
            </a:stretch>
          </a:blipFill>
        </p:spPr>
      </p:sp>
      <p:sp>
        <p:nvSpPr>
          <p:cNvPr name="TextBox 6" id="6"/>
          <p:cNvSpPr txBox="true"/>
          <p:nvPr/>
        </p:nvSpPr>
        <p:spPr>
          <a:xfrm rot="0">
            <a:off x="10113104" y="2977341"/>
            <a:ext cx="5657777" cy="532094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De los 3, el unico </a:t>
            </a:r>
            <a:r>
              <a:rPr lang="en-US" b="true" sz="2764">
                <a:solidFill>
                  <a:srgbClr val="FFFFFF"/>
                </a:solidFill>
                <a:latin typeface="Open Sans 1 Bold"/>
                <a:ea typeface="Open Sans 1 Bold"/>
                <a:cs typeface="Open Sans 1 Bold"/>
                <a:sym typeface="Open Sans 1 Bold"/>
              </a:rPr>
              <a:t>lenguaje de programación que los desarrolladores utilizan para hacer páginas web interactivas. Desde actualizar fuentes de redes sociales a mostrar animaciones y mapas interactivos. Las funciones de JavaScript pueden mejorar la experiencia del usuario de un sitio web.</a:t>
            </a:r>
          </a:p>
        </p:txBody>
      </p:sp>
      <p:sp>
        <p:nvSpPr>
          <p:cNvPr name="Freeform 7" id="7"/>
          <p:cNvSpPr/>
          <p:nvPr/>
        </p:nvSpPr>
        <p:spPr>
          <a:xfrm flipH="false" flipV="false" rot="2315560">
            <a:off x="1515170" y="-8113168"/>
            <a:ext cx="1791948" cy="19341965"/>
          </a:xfrm>
          <a:custGeom>
            <a:avLst/>
            <a:gdLst/>
            <a:ahLst/>
            <a:cxnLst/>
            <a:rect r="r" b="b" t="t" l="l"/>
            <a:pathLst>
              <a:path h="19341965" w="1791948">
                <a:moveTo>
                  <a:pt x="0" y="0"/>
                </a:moveTo>
                <a:lnTo>
                  <a:pt x="1791948" y="0"/>
                </a:lnTo>
                <a:lnTo>
                  <a:pt x="1791948" y="19341966"/>
                </a:lnTo>
                <a:lnTo>
                  <a:pt x="0" y="19341966"/>
                </a:lnTo>
                <a:lnTo>
                  <a:pt x="0" y="0"/>
                </a:lnTo>
                <a:close/>
              </a:path>
            </a:pathLst>
          </a:custGeom>
          <a:blipFill>
            <a:blip r:embed="rId4"/>
            <a:stretch>
              <a:fillRect l="-143182" t="0" r="-554121"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449447"/>
            <a:ext cx="7289791" cy="4938834"/>
          </a:xfrm>
          <a:custGeom>
            <a:avLst/>
            <a:gdLst/>
            <a:ahLst/>
            <a:cxnLst/>
            <a:rect r="r" b="b" t="t" l="l"/>
            <a:pathLst>
              <a:path h="4938834" w="7289791">
                <a:moveTo>
                  <a:pt x="0" y="0"/>
                </a:moveTo>
                <a:lnTo>
                  <a:pt x="7289791" y="0"/>
                </a:lnTo>
                <a:lnTo>
                  <a:pt x="7289791" y="4938834"/>
                </a:lnTo>
                <a:lnTo>
                  <a:pt x="0" y="4938834"/>
                </a:lnTo>
                <a:lnTo>
                  <a:pt x="0" y="0"/>
                </a:lnTo>
                <a:close/>
              </a:path>
            </a:pathLst>
          </a:custGeom>
          <a:blipFill>
            <a:blip r:embed="rId2"/>
            <a:stretch>
              <a:fillRect l="0" t="0" r="0" b="0"/>
            </a:stretch>
          </a:blipFill>
        </p:spPr>
      </p:sp>
      <p:sp>
        <p:nvSpPr>
          <p:cNvPr name="TextBox 3" id="3"/>
          <p:cNvSpPr txBox="true"/>
          <p:nvPr/>
        </p:nvSpPr>
        <p:spPr>
          <a:xfrm rot="0">
            <a:off x="1028700" y="876300"/>
            <a:ext cx="6359225" cy="1313271"/>
          </a:xfrm>
          <a:prstGeom prst="rect">
            <a:avLst/>
          </a:prstGeom>
        </p:spPr>
        <p:txBody>
          <a:bodyPr anchor="t" rtlCol="false" tIns="0" lIns="0" bIns="0" rIns="0">
            <a:spAutoFit/>
          </a:bodyPr>
          <a:lstStyle/>
          <a:p>
            <a:pPr algn="ctr">
              <a:lnSpc>
                <a:spcPts val="10809"/>
              </a:lnSpc>
              <a:spcBef>
                <a:spcPct val="0"/>
              </a:spcBef>
            </a:pPr>
            <a:r>
              <a:rPr lang="en-US" b="true" sz="7721">
                <a:solidFill>
                  <a:srgbClr val="FFFFFF"/>
                </a:solidFill>
                <a:latin typeface="Open Sans 1 Bold"/>
                <a:ea typeface="Open Sans 1 Bold"/>
                <a:cs typeface="Open Sans 1 Bold"/>
                <a:sym typeface="Open Sans 1 Bold"/>
              </a:rPr>
              <a:t>Frameworks </a:t>
            </a:r>
          </a:p>
        </p:txBody>
      </p:sp>
      <p:sp>
        <p:nvSpPr>
          <p:cNvPr name="Freeform 4" id="4"/>
          <p:cNvSpPr/>
          <p:nvPr/>
        </p:nvSpPr>
        <p:spPr>
          <a:xfrm flipH="false" flipV="false" rot="0">
            <a:off x="15710420" y="-2037453"/>
            <a:ext cx="1791948" cy="19341965"/>
          </a:xfrm>
          <a:custGeom>
            <a:avLst/>
            <a:gdLst/>
            <a:ahLst/>
            <a:cxnLst/>
            <a:rect r="r" b="b" t="t" l="l"/>
            <a:pathLst>
              <a:path h="19341965" w="1791948">
                <a:moveTo>
                  <a:pt x="0" y="0"/>
                </a:moveTo>
                <a:lnTo>
                  <a:pt x="1791949" y="0"/>
                </a:lnTo>
                <a:lnTo>
                  <a:pt x="1791949" y="19341966"/>
                </a:lnTo>
                <a:lnTo>
                  <a:pt x="0" y="19341966"/>
                </a:lnTo>
                <a:lnTo>
                  <a:pt x="0" y="0"/>
                </a:lnTo>
                <a:close/>
              </a:path>
            </a:pathLst>
          </a:custGeom>
          <a:blipFill>
            <a:blip r:embed="rId3"/>
            <a:stretch>
              <a:fillRect l="-143182" t="0" r="-554121" b="0"/>
            </a:stretch>
          </a:blipFill>
        </p:spPr>
      </p:sp>
      <p:sp>
        <p:nvSpPr>
          <p:cNvPr name="TextBox 5" id="5"/>
          <p:cNvSpPr txBox="true"/>
          <p:nvPr/>
        </p:nvSpPr>
        <p:spPr>
          <a:xfrm rot="0">
            <a:off x="1028700" y="2576553"/>
            <a:ext cx="16093213" cy="1434744"/>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Son bi</a:t>
            </a:r>
            <a:r>
              <a:rPr lang="en-US" b="true" sz="2764">
                <a:solidFill>
                  <a:srgbClr val="FFFFFF"/>
                </a:solidFill>
                <a:latin typeface="Open Sans 1 Bold"/>
                <a:ea typeface="Open Sans 1 Bold"/>
                <a:cs typeface="Open Sans 1 Bold"/>
                <a:sym typeface="Open Sans 1 Bold"/>
              </a:rPr>
              <a:t>bliotecas que proporcionan a los desarrolladores plantillas preconstruidas y código JavaScript preescrito para crear aplicaciones web (No esta limitado a JS, pero si esel mas comun)</a:t>
            </a:r>
          </a:p>
        </p:txBody>
      </p:sp>
      <p:sp>
        <p:nvSpPr>
          <p:cNvPr name="TextBox 6" id="6"/>
          <p:cNvSpPr txBox="true"/>
          <p:nvPr/>
        </p:nvSpPr>
        <p:spPr>
          <a:xfrm rot="0">
            <a:off x="8980968" y="4401822"/>
            <a:ext cx="8278332" cy="2892069"/>
          </a:xfrm>
          <a:prstGeom prst="rect">
            <a:avLst/>
          </a:prstGeom>
        </p:spPr>
        <p:txBody>
          <a:bodyPr anchor="t" rtlCol="false" tIns="0" lIns="0" bIns="0" rIns="0">
            <a:spAutoFit/>
          </a:bodyPr>
          <a:lstStyle/>
          <a:p>
            <a:pPr algn="l">
              <a:lnSpc>
                <a:spcPts val="3869"/>
              </a:lnSpc>
              <a:spcBef>
                <a:spcPct val="0"/>
              </a:spcBef>
            </a:pPr>
            <a:r>
              <a:rPr lang="en-US" b="true" sz="2764">
                <a:solidFill>
                  <a:srgbClr val="FFFFFF"/>
                </a:solidFill>
                <a:latin typeface="Open Sans 1 Bold"/>
                <a:ea typeface="Open Sans 1 Bold"/>
                <a:cs typeface="Open Sans 1 Bold"/>
                <a:sym typeface="Open Sans 1 Bold"/>
              </a:rPr>
              <a:t>De estos existen muchos y variados. Cada cual tiene caracteristicas propias que los hacen ideales en diferentes situaciones. Cada cual ha desarrollado y definido sus reglas, parametros y fundamentos, que los hacen un mundo en si mismos. </a:t>
            </a:r>
          </a:p>
        </p:txBody>
      </p:sp>
      <p:sp>
        <p:nvSpPr>
          <p:cNvPr name="Freeform 7" id="7"/>
          <p:cNvSpPr/>
          <p:nvPr/>
        </p:nvSpPr>
        <p:spPr>
          <a:xfrm flipH="false" flipV="false" rot="0">
            <a:off x="11931293" y="1895772"/>
            <a:ext cx="722559" cy="19341965"/>
          </a:xfrm>
          <a:custGeom>
            <a:avLst/>
            <a:gdLst/>
            <a:ahLst/>
            <a:cxnLst/>
            <a:rect r="r" b="b" t="t" l="l"/>
            <a:pathLst>
              <a:path h="19341965" w="722559">
                <a:moveTo>
                  <a:pt x="0" y="0"/>
                </a:moveTo>
                <a:lnTo>
                  <a:pt x="722559" y="0"/>
                </a:lnTo>
                <a:lnTo>
                  <a:pt x="722559" y="19341965"/>
                </a:lnTo>
                <a:lnTo>
                  <a:pt x="0" y="19341965"/>
                </a:lnTo>
                <a:lnTo>
                  <a:pt x="0" y="0"/>
                </a:lnTo>
                <a:close/>
              </a:path>
            </a:pathLst>
          </a:custGeom>
          <a:blipFill>
            <a:blip r:embed="rId3"/>
            <a:stretch>
              <a:fillRect l="-355092" t="0" r="-1522221" b="0"/>
            </a:stretch>
          </a:blipFill>
        </p:spPr>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976455" y="1028700"/>
            <a:ext cx="8944678" cy="5791679"/>
          </a:xfrm>
          <a:custGeom>
            <a:avLst/>
            <a:gdLst/>
            <a:ahLst/>
            <a:cxnLst/>
            <a:rect r="r" b="b" t="t" l="l"/>
            <a:pathLst>
              <a:path h="5791679" w="8944678">
                <a:moveTo>
                  <a:pt x="0" y="0"/>
                </a:moveTo>
                <a:lnTo>
                  <a:pt x="8944679" y="0"/>
                </a:lnTo>
                <a:lnTo>
                  <a:pt x="8944679" y="5791679"/>
                </a:lnTo>
                <a:lnTo>
                  <a:pt x="0" y="5791679"/>
                </a:lnTo>
                <a:lnTo>
                  <a:pt x="0" y="0"/>
                </a:lnTo>
                <a:close/>
              </a:path>
            </a:pathLst>
          </a:custGeom>
          <a:blipFill>
            <a:blip r:embed="rId2"/>
            <a:stretch>
              <a:fillRect l="0" t="0" r="0" b="0"/>
            </a:stretch>
          </a:blipFill>
        </p:spPr>
      </p:sp>
      <p:sp>
        <p:nvSpPr>
          <p:cNvPr name="TextBox 3" id="3"/>
          <p:cNvSpPr txBox="true"/>
          <p:nvPr/>
        </p:nvSpPr>
        <p:spPr>
          <a:xfrm rot="0">
            <a:off x="1028700" y="2349506"/>
            <a:ext cx="5156680" cy="1920519"/>
          </a:xfrm>
          <a:prstGeom prst="rect">
            <a:avLst/>
          </a:prstGeom>
        </p:spPr>
        <p:txBody>
          <a:bodyPr anchor="t" rtlCol="false" tIns="0" lIns="0" bIns="0" rIns="0">
            <a:spAutoFit/>
          </a:bodyPr>
          <a:lstStyle/>
          <a:p>
            <a:pPr algn="ctr">
              <a:lnSpc>
                <a:spcPts val="3869"/>
              </a:lnSpc>
              <a:spcBef>
                <a:spcPct val="0"/>
              </a:spcBef>
            </a:pPr>
            <a:r>
              <a:rPr lang="en-US" b="true" sz="2764">
                <a:solidFill>
                  <a:srgbClr val="FFFFFF"/>
                </a:solidFill>
                <a:latin typeface="Open Sans 1 Bold"/>
                <a:ea typeface="Open Sans 1 Bold"/>
                <a:cs typeface="Open Sans 1 Bold"/>
                <a:sym typeface="Open Sans 1 Bold"/>
              </a:rPr>
              <a:t>S</a:t>
            </a:r>
            <a:r>
              <a:rPr lang="en-US" b="true" sz="2764">
                <a:solidFill>
                  <a:srgbClr val="FFFFFF"/>
                </a:solidFill>
                <a:latin typeface="Open Sans 1 Bold"/>
                <a:ea typeface="Open Sans 1 Bold"/>
                <a:cs typeface="Open Sans 1 Bold"/>
                <a:sym typeface="Open Sans 1 Bold"/>
              </a:rPr>
              <a:t>istemas de visualización que muestran los datos más relevantes de una manera visual e intuitiva</a:t>
            </a:r>
          </a:p>
        </p:txBody>
      </p:sp>
      <p:sp>
        <p:nvSpPr>
          <p:cNvPr name="TextBox 4" id="4"/>
          <p:cNvSpPr txBox="true"/>
          <p:nvPr/>
        </p:nvSpPr>
        <p:spPr>
          <a:xfrm rot="0">
            <a:off x="1028700" y="895350"/>
            <a:ext cx="5308045" cy="1202347"/>
          </a:xfrm>
          <a:prstGeom prst="rect">
            <a:avLst/>
          </a:prstGeom>
        </p:spPr>
        <p:txBody>
          <a:bodyPr anchor="t" rtlCol="false" tIns="0" lIns="0" bIns="0" rIns="0">
            <a:spAutoFit/>
          </a:bodyPr>
          <a:lstStyle/>
          <a:p>
            <a:pPr algn="ctr" marL="0" indent="0" lvl="0">
              <a:lnSpc>
                <a:spcPts val="9853"/>
              </a:lnSpc>
              <a:spcBef>
                <a:spcPct val="0"/>
              </a:spcBef>
            </a:pPr>
            <a:r>
              <a:rPr lang="en-US" b="true" sz="7038">
                <a:solidFill>
                  <a:srgbClr val="FFFFFF"/>
                </a:solidFill>
                <a:latin typeface="Open Sans 1 Bold"/>
                <a:ea typeface="Open Sans 1 Bold"/>
                <a:cs typeface="Open Sans 1 Bold"/>
                <a:sym typeface="Open Sans 1 Bold"/>
              </a:rPr>
              <a:t>D</a:t>
            </a:r>
            <a:r>
              <a:rPr lang="en-US" b="true" sz="7038" strike="noStrike" u="none">
                <a:solidFill>
                  <a:srgbClr val="FFFFFF"/>
                </a:solidFill>
                <a:latin typeface="Open Sans 1 Bold"/>
                <a:ea typeface="Open Sans 1 Bold"/>
                <a:cs typeface="Open Sans 1 Bold"/>
                <a:sym typeface="Open Sans 1 Bold"/>
              </a:rPr>
              <a:t>ashboards</a:t>
            </a:r>
          </a:p>
        </p:txBody>
      </p:sp>
      <p:sp>
        <p:nvSpPr>
          <p:cNvPr name="TextBox 5" id="5"/>
          <p:cNvSpPr txBox="true"/>
          <p:nvPr/>
        </p:nvSpPr>
        <p:spPr>
          <a:xfrm rot="0">
            <a:off x="1180065" y="5880456"/>
            <a:ext cx="5156680" cy="3377844"/>
          </a:xfrm>
          <a:prstGeom prst="rect">
            <a:avLst/>
          </a:prstGeom>
        </p:spPr>
        <p:txBody>
          <a:bodyPr anchor="t" rtlCol="false" tIns="0" lIns="0" bIns="0" rIns="0">
            <a:spAutoFit/>
          </a:bodyPr>
          <a:lstStyle/>
          <a:p>
            <a:pPr algn="ctr">
              <a:lnSpc>
                <a:spcPts val="3869"/>
              </a:lnSpc>
              <a:spcBef>
                <a:spcPct val="0"/>
              </a:spcBef>
            </a:pPr>
            <a:r>
              <a:rPr lang="en-US" b="true" sz="2764">
                <a:solidFill>
                  <a:srgbClr val="FFFFFF"/>
                </a:solidFill>
                <a:latin typeface="Open Sans 1 Bold"/>
                <a:ea typeface="Open Sans 1 Bold"/>
                <a:cs typeface="Open Sans 1 Bold"/>
                <a:sym typeface="Open Sans 1 Bold"/>
              </a:rPr>
              <a:t>Existen en variedad, desde populares sistemas inmensos en el manejo de datos como lo son PoweBI, a sistemas mas intuitivos, simples y directos como lo pueden ser Grafana.</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94222" y="4047063"/>
            <a:ext cx="8246225" cy="8229600"/>
          </a:xfrm>
          <a:custGeom>
            <a:avLst/>
            <a:gdLst/>
            <a:ahLst/>
            <a:cxnLst/>
            <a:rect r="r" b="b" t="t" l="l"/>
            <a:pathLst>
              <a:path h="8229600" w="8246225">
                <a:moveTo>
                  <a:pt x="0" y="0"/>
                </a:moveTo>
                <a:lnTo>
                  <a:pt x="8246226" y="0"/>
                </a:lnTo>
                <a:lnTo>
                  <a:pt x="8246226"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886815"/>
            <a:ext cx="782181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1 Bold"/>
                <a:ea typeface="Open Sans 1 Bold"/>
                <a:cs typeface="Open Sans 1 Bold"/>
                <a:sym typeface="Open Sans 1 Bold"/>
              </a:rPr>
              <a:t>CONCLUSION</a:t>
            </a:r>
          </a:p>
        </p:txBody>
      </p:sp>
      <p:sp>
        <p:nvSpPr>
          <p:cNvPr name="TextBox 4" id="4"/>
          <p:cNvSpPr txBox="true"/>
          <p:nvPr/>
        </p:nvSpPr>
        <p:spPr>
          <a:xfrm rot="0">
            <a:off x="8387823" y="2405734"/>
            <a:ext cx="8871477" cy="7427469"/>
          </a:xfrm>
          <a:prstGeom prst="rect">
            <a:avLst/>
          </a:prstGeom>
        </p:spPr>
        <p:txBody>
          <a:bodyPr anchor="t" rtlCol="false" tIns="0" lIns="0" bIns="0" rIns="0">
            <a:spAutoFit/>
          </a:bodyPr>
          <a:lstStyle/>
          <a:p>
            <a:pPr algn="ctr">
              <a:lnSpc>
                <a:spcPts val="3270"/>
              </a:lnSpc>
              <a:spcBef>
                <a:spcPct val="0"/>
              </a:spcBef>
            </a:pPr>
            <a:r>
              <a:rPr lang="en-US" sz="2336">
                <a:solidFill>
                  <a:srgbClr val="FFFFFF"/>
                </a:solidFill>
                <a:latin typeface="Open Sans 1"/>
                <a:ea typeface="Open Sans 1"/>
                <a:cs typeface="Open Sans 1"/>
                <a:sym typeface="Open Sans 1"/>
              </a:rPr>
              <a:t>Este proyecto ha logrado desarrollar un sistema IoT robusto y eficiente para el monitoreo continuo de glucosa, integrando tecnologías avanzadas y arquitecturas en capas para optimizar el procesamiento y transmisión de datos. Gracias a su capacidad de capturar y enviar datos en tiempo real, el sistema ofrece una herramienta valiosa para mejorar la gestión de la salud en pacientes con diabetes, facilitando el acceso a información crítica y permitiendo una rápida respuesta ante posibles emergencias.</a:t>
            </a:r>
          </a:p>
          <a:p>
            <a:pPr algn="ctr">
              <a:lnSpc>
                <a:spcPts val="3270"/>
              </a:lnSpc>
              <a:spcBef>
                <a:spcPct val="0"/>
              </a:spcBef>
            </a:pPr>
            <a:r>
              <a:rPr lang="en-US" sz="2336">
                <a:solidFill>
                  <a:srgbClr val="FFFFFF"/>
                </a:solidFill>
                <a:latin typeface="Open Sans 1"/>
                <a:ea typeface="Open Sans 1"/>
                <a:cs typeface="Open Sans 1"/>
                <a:sym typeface="Open Sans 1"/>
              </a:rPr>
              <a:t>La implementación de este sistema destaca el potencial del IoT en la atención sanitaria, especialmente en la personalización y accesibilidad de los servicios de salud. Con una infraestructura adaptable, el sistema tiene el potencial de ampliarse para incluir otros parámetros biométricos, permitiendo un monitoreo más integral de la salud. En conclusión, este proyecto sienta una base sólida para futuras innovaciones en el ámbito de la salud digital, promoviendo un cuidado más preventivo y proactivo.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321950" y="-2563964"/>
            <a:ext cx="8246225" cy="8229600"/>
          </a:xfrm>
          <a:custGeom>
            <a:avLst/>
            <a:gdLst/>
            <a:ahLst/>
            <a:cxnLst/>
            <a:rect r="r" b="b" t="t" l="l"/>
            <a:pathLst>
              <a:path h="8229600" w="8246225">
                <a:moveTo>
                  <a:pt x="0" y="0"/>
                </a:moveTo>
                <a:lnTo>
                  <a:pt x="8246226" y="0"/>
                </a:lnTo>
                <a:lnTo>
                  <a:pt x="8246226"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2429323"/>
            <a:ext cx="11169396" cy="6415476"/>
          </a:xfrm>
          <a:prstGeom prst="rect">
            <a:avLst/>
          </a:prstGeom>
        </p:spPr>
        <p:txBody>
          <a:bodyPr anchor="t" rtlCol="false" tIns="0" lIns="0" bIns="0" rIns="0">
            <a:spAutoFit/>
          </a:bodyPr>
          <a:lstStyle/>
          <a:p>
            <a:pPr algn="ctr">
              <a:lnSpc>
                <a:spcPts val="4271"/>
              </a:lnSpc>
              <a:spcBef>
                <a:spcPct val="0"/>
              </a:spcBef>
            </a:pPr>
          </a:p>
          <a:p>
            <a:pPr algn="ctr">
              <a:lnSpc>
                <a:spcPts val="4271"/>
              </a:lnSpc>
              <a:spcBef>
                <a:spcPct val="0"/>
              </a:spcBef>
            </a:pPr>
            <a:r>
              <a:rPr lang="en-US" sz="3051">
                <a:solidFill>
                  <a:srgbClr val="FFFFFF"/>
                </a:solidFill>
                <a:latin typeface="Open Sans 1"/>
                <a:ea typeface="Open Sans 1"/>
                <a:cs typeface="Open Sans 1"/>
                <a:sym typeface="Open Sans 1"/>
              </a:rPr>
              <a:t>El stack tecnológico utilizado en este proyecto incluye:</a:t>
            </a:r>
          </a:p>
          <a:p>
            <a:pPr algn="ctr">
              <a:lnSpc>
                <a:spcPts val="4271"/>
              </a:lnSpc>
              <a:spcBef>
                <a:spcPct val="0"/>
              </a:spcBef>
            </a:pPr>
          </a:p>
          <a:p>
            <a:pPr algn="ctr" marL="658729" indent="-329365" lvl="1">
              <a:lnSpc>
                <a:spcPts val="4271"/>
              </a:lnSpc>
              <a:spcBef>
                <a:spcPct val="0"/>
              </a:spcBef>
              <a:buFont typeface="Arial"/>
              <a:buChar char="•"/>
            </a:pPr>
            <a:r>
              <a:rPr lang="en-US" sz="3051">
                <a:solidFill>
                  <a:srgbClr val="FFFFFF"/>
                </a:solidFill>
                <a:latin typeface="Open Sans 1"/>
                <a:ea typeface="Open Sans 1"/>
                <a:cs typeface="Open Sans 1"/>
                <a:sym typeface="Open Sans 1"/>
              </a:rPr>
              <a:t>Lenguaje de programación: Python</a:t>
            </a:r>
          </a:p>
          <a:p>
            <a:pPr algn="ctr" marL="658729" indent="-329365" lvl="1">
              <a:lnSpc>
                <a:spcPts val="4271"/>
              </a:lnSpc>
              <a:spcBef>
                <a:spcPct val="0"/>
              </a:spcBef>
              <a:buFont typeface="Arial"/>
              <a:buChar char="•"/>
            </a:pPr>
            <a:r>
              <a:rPr lang="en-US" sz="3051">
                <a:solidFill>
                  <a:srgbClr val="FFFFFF"/>
                </a:solidFill>
                <a:latin typeface="Open Sans 1"/>
                <a:ea typeface="Open Sans 1"/>
                <a:cs typeface="Open Sans 1"/>
                <a:sym typeface="Open Sans 1"/>
              </a:rPr>
              <a:t>Framework web: Flask</a:t>
            </a:r>
          </a:p>
          <a:p>
            <a:pPr algn="ctr" marL="658729" indent="-329365" lvl="1">
              <a:lnSpc>
                <a:spcPts val="4271"/>
              </a:lnSpc>
              <a:spcBef>
                <a:spcPct val="0"/>
              </a:spcBef>
              <a:buFont typeface="Arial"/>
              <a:buChar char="•"/>
            </a:pPr>
            <a:r>
              <a:rPr lang="en-US" sz="3051">
                <a:solidFill>
                  <a:srgbClr val="FFFFFF"/>
                </a:solidFill>
                <a:latin typeface="Open Sans 1"/>
                <a:ea typeface="Open Sans 1"/>
                <a:cs typeface="Open Sans 1"/>
                <a:sym typeface="Open Sans 1"/>
              </a:rPr>
              <a:t>Base de datos: MySQL</a:t>
            </a:r>
          </a:p>
          <a:p>
            <a:pPr algn="ctr" marL="658729" indent="-329365" lvl="1">
              <a:lnSpc>
                <a:spcPts val="4271"/>
              </a:lnSpc>
              <a:spcBef>
                <a:spcPct val="0"/>
              </a:spcBef>
              <a:buFont typeface="Arial"/>
              <a:buChar char="•"/>
            </a:pPr>
            <a:r>
              <a:rPr lang="en-US" sz="3051">
                <a:solidFill>
                  <a:srgbClr val="FFFFFF"/>
                </a:solidFill>
                <a:latin typeface="Open Sans 1"/>
                <a:ea typeface="Open Sans 1"/>
                <a:cs typeface="Open Sans 1"/>
                <a:sym typeface="Open Sans 1"/>
              </a:rPr>
              <a:t>ORM: SQLAlchemy</a:t>
            </a:r>
          </a:p>
          <a:p>
            <a:pPr algn="ctr" marL="658729" indent="-329365" lvl="1">
              <a:lnSpc>
                <a:spcPts val="4271"/>
              </a:lnSpc>
              <a:spcBef>
                <a:spcPct val="0"/>
              </a:spcBef>
              <a:buFont typeface="Arial"/>
              <a:buChar char="•"/>
            </a:pPr>
            <a:r>
              <a:rPr lang="en-US" sz="3051">
                <a:solidFill>
                  <a:srgbClr val="FFFFFF"/>
                </a:solidFill>
                <a:latin typeface="Open Sans 1"/>
                <a:ea typeface="Open Sans 1"/>
                <a:cs typeface="Open Sans 1"/>
                <a:sym typeface="Open Sans 1"/>
              </a:rPr>
              <a:t>Plataforma de despliegue: Docker sor.  </a:t>
            </a:r>
          </a:p>
          <a:p>
            <a:pPr algn="ctr" marL="658729" indent="-329365" lvl="1">
              <a:lnSpc>
                <a:spcPts val="4271"/>
              </a:lnSpc>
              <a:spcBef>
                <a:spcPct val="0"/>
              </a:spcBef>
              <a:buFont typeface="Arial"/>
              <a:buChar char="•"/>
            </a:pPr>
            <a:r>
              <a:rPr lang="en-US" sz="3051">
                <a:solidFill>
                  <a:srgbClr val="FFFFFF"/>
                </a:solidFill>
                <a:latin typeface="Open Sans 1"/>
                <a:ea typeface="Open Sans 1"/>
                <a:cs typeface="Open Sans 1"/>
                <a:sym typeface="Open Sans 1"/>
              </a:rPr>
              <a:t>Plataforma en la nube: Conexión a un servidor brindado por el profesor</a:t>
            </a:r>
          </a:p>
          <a:p>
            <a:pPr algn="ctr" marL="1317458" indent="-439153" lvl="2">
              <a:lnSpc>
                <a:spcPts val="4271"/>
              </a:lnSpc>
              <a:spcBef>
                <a:spcPct val="0"/>
              </a:spcBef>
              <a:buFont typeface="Arial"/>
              <a:buChar char="⚬"/>
            </a:pPr>
            <a:r>
              <a:rPr lang="en-US" sz="3051">
                <a:solidFill>
                  <a:srgbClr val="FFFFFF"/>
                </a:solidFill>
                <a:latin typeface="Open Sans 1"/>
                <a:ea typeface="Open Sans 1"/>
                <a:cs typeface="Open Sans 1"/>
                <a:sym typeface="Open Sans 1"/>
              </a:rPr>
              <a:t>Comando: ssh opalo@gonaiot.com</a:t>
            </a:r>
          </a:p>
          <a:p>
            <a:pPr algn="ctr" marL="1317458" indent="-439153" lvl="2">
              <a:lnSpc>
                <a:spcPts val="4271"/>
              </a:lnSpc>
              <a:spcBef>
                <a:spcPct val="0"/>
              </a:spcBef>
              <a:buFont typeface="Arial"/>
              <a:buChar char="⚬"/>
            </a:pPr>
            <a:r>
              <a:rPr lang="en-US" sz="3051">
                <a:solidFill>
                  <a:srgbClr val="FFFFFF"/>
                </a:solidFill>
                <a:latin typeface="Open Sans 1"/>
                <a:ea typeface="Open Sans 1"/>
                <a:cs typeface="Open Sans 1"/>
                <a:sym typeface="Open Sans 1"/>
              </a:rPr>
              <a:t>Password: opalo</a:t>
            </a:r>
          </a:p>
        </p:txBody>
      </p:sp>
      <p:sp>
        <p:nvSpPr>
          <p:cNvPr name="Freeform 4" id="4"/>
          <p:cNvSpPr/>
          <p:nvPr/>
        </p:nvSpPr>
        <p:spPr>
          <a:xfrm flipH="false" flipV="false" rot="0">
            <a:off x="14644824" y="2909090"/>
            <a:ext cx="2246665" cy="2234410"/>
          </a:xfrm>
          <a:custGeom>
            <a:avLst/>
            <a:gdLst/>
            <a:ahLst/>
            <a:cxnLst/>
            <a:rect r="r" b="b" t="t" l="l"/>
            <a:pathLst>
              <a:path h="2234410" w="2246665">
                <a:moveTo>
                  <a:pt x="0" y="0"/>
                </a:moveTo>
                <a:lnTo>
                  <a:pt x="2246665" y="0"/>
                </a:lnTo>
                <a:lnTo>
                  <a:pt x="2246665" y="2234410"/>
                </a:lnTo>
                <a:lnTo>
                  <a:pt x="0" y="2234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741250" y="5144252"/>
            <a:ext cx="4053812" cy="2314358"/>
          </a:xfrm>
          <a:custGeom>
            <a:avLst/>
            <a:gdLst/>
            <a:ahLst/>
            <a:cxnLst/>
            <a:rect r="r" b="b" t="t" l="l"/>
            <a:pathLst>
              <a:path h="2314358" w="4053812">
                <a:moveTo>
                  <a:pt x="0" y="0"/>
                </a:moveTo>
                <a:lnTo>
                  <a:pt x="4053812" y="0"/>
                </a:lnTo>
                <a:lnTo>
                  <a:pt x="4053812" y="2314358"/>
                </a:lnTo>
                <a:lnTo>
                  <a:pt x="0" y="2314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055968" y="7458610"/>
            <a:ext cx="3203332" cy="1799690"/>
          </a:xfrm>
          <a:custGeom>
            <a:avLst/>
            <a:gdLst/>
            <a:ahLst/>
            <a:cxnLst/>
            <a:rect r="r" b="b" t="t" l="l"/>
            <a:pathLst>
              <a:path h="1799690" w="3203332">
                <a:moveTo>
                  <a:pt x="0" y="0"/>
                </a:moveTo>
                <a:lnTo>
                  <a:pt x="3203332" y="0"/>
                </a:lnTo>
                <a:lnTo>
                  <a:pt x="3203332" y="1799690"/>
                </a:lnTo>
                <a:lnTo>
                  <a:pt x="0" y="1799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857250"/>
            <a:ext cx="13027268" cy="1529995"/>
          </a:xfrm>
          <a:prstGeom prst="rect">
            <a:avLst/>
          </a:prstGeom>
        </p:spPr>
        <p:txBody>
          <a:bodyPr anchor="t" rtlCol="false" tIns="0" lIns="0" bIns="0" rIns="0">
            <a:spAutoFit/>
          </a:bodyPr>
          <a:lstStyle/>
          <a:p>
            <a:pPr algn="ctr">
              <a:lnSpc>
                <a:spcPts val="12542"/>
              </a:lnSpc>
            </a:pPr>
            <a:r>
              <a:rPr lang="en-US" sz="8958" b="true">
                <a:solidFill>
                  <a:srgbClr val="FFFFFF"/>
                </a:solidFill>
                <a:latin typeface="Open Sans 1 Bold"/>
                <a:ea typeface="Open Sans 1 Bold"/>
                <a:cs typeface="Open Sans 1 Bold"/>
                <a:sym typeface="Open Sans 1 Bold"/>
              </a:rPr>
              <a:t>STACK TECNOLOGICO</a:t>
            </a:r>
          </a:p>
        </p:txBody>
      </p:sp>
      <p:sp>
        <p:nvSpPr>
          <p:cNvPr name="TextBox 8" id="8"/>
          <p:cNvSpPr txBox="true"/>
          <p:nvPr/>
        </p:nvSpPr>
        <p:spPr>
          <a:xfrm rot="0">
            <a:off x="123199" y="9734550"/>
            <a:ext cx="14624721" cy="474969"/>
          </a:xfrm>
          <a:prstGeom prst="rect">
            <a:avLst/>
          </a:prstGeom>
        </p:spPr>
        <p:txBody>
          <a:bodyPr anchor="t" rtlCol="false" tIns="0" lIns="0" bIns="0" rIns="0">
            <a:spAutoFit/>
          </a:bodyPr>
          <a:lstStyle/>
          <a:p>
            <a:pPr algn="ctr">
              <a:lnSpc>
                <a:spcPts val="3959"/>
              </a:lnSpc>
            </a:pPr>
            <a:r>
              <a:rPr lang="en-US" sz="2828">
                <a:solidFill>
                  <a:srgbClr val="FFFFFF"/>
                </a:solidFill>
                <a:latin typeface="Open Sans 1"/>
                <a:ea typeface="Open Sans 1"/>
                <a:cs typeface="Open Sans 1"/>
                <a:sym typeface="Open Sans 1"/>
              </a:rPr>
              <a:t>Link :   https://github.com/ISPC-TST-PI-I-2024/capa-de-procesamiento-grupo-opalo</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79223" y="-1296672"/>
            <a:ext cx="6847027" cy="8229600"/>
          </a:xfrm>
          <a:custGeom>
            <a:avLst/>
            <a:gdLst/>
            <a:ahLst/>
            <a:cxnLst/>
            <a:rect r="r" b="b" t="t" l="l"/>
            <a:pathLst>
              <a:path h="8229600" w="6847027">
                <a:moveTo>
                  <a:pt x="0" y="0"/>
                </a:moveTo>
                <a:lnTo>
                  <a:pt x="6847028" y="0"/>
                </a:lnTo>
                <a:lnTo>
                  <a:pt x="6847028"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2903135" y="2972126"/>
            <a:ext cx="1836765" cy="1354489"/>
          </a:xfrm>
          <a:custGeom>
            <a:avLst/>
            <a:gdLst/>
            <a:ahLst/>
            <a:cxnLst/>
            <a:rect r="r" b="b" t="t" l="l"/>
            <a:pathLst>
              <a:path h="1354489" w="1836765">
                <a:moveTo>
                  <a:pt x="0" y="0"/>
                </a:moveTo>
                <a:lnTo>
                  <a:pt x="1836765" y="0"/>
                </a:lnTo>
                <a:lnTo>
                  <a:pt x="1836765" y="1354489"/>
                </a:lnTo>
                <a:lnTo>
                  <a:pt x="0" y="1354489"/>
                </a:lnTo>
                <a:lnTo>
                  <a:pt x="0" y="0"/>
                </a:lnTo>
                <a:close/>
              </a:path>
            </a:pathLst>
          </a:custGeom>
          <a:blipFill>
            <a:blip r:embed="rId3"/>
            <a:stretch>
              <a:fillRect l="0" t="-10073" r="0" b="-10073"/>
            </a:stretch>
          </a:blipFill>
        </p:spPr>
      </p:sp>
      <p:sp>
        <p:nvSpPr>
          <p:cNvPr name="Freeform 4" id="4"/>
          <p:cNvSpPr/>
          <p:nvPr/>
        </p:nvSpPr>
        <p:spPr>
          <a:xfrm flipH="false" flipV="false" rot="0">
            <a:off x="12903135" y="5026875"/>
            <a:ext cx="1619234" cy="1403637"/>
          </a:xfrm>
          <a:custGeom>
            <a:avLst/>
            <a:gdLst/>
            <a:ahLst/>
            <a:cxnLst/>
            <a:rect r="r" b="b" t="t" l="l"/>
            <a:pathLst>
              <a:path h="1403637" w="1619234">
                <a:moveTo>
                  <a:pt x="0" y="0"/>
                </a:moveTo>
                <a:lnTo>
                  <a:pt x="1619234" y="0"/>
                </a:lnTo>
                <a:lnTo>
                  <a:pt x="1619234" y="1403636"/>
                </a:lnTo>
                <a:lnTo>
                  <a:pt x="0" y="1403636"/>
                </a:lnTo>
                <a:lnTo>
                  <a:pt x="0" y="0"/>
                </a:lnTo>
                <a:close/>
              </a:path>
            </a:pathLst>
          </a:custGeom>
          <a:blipFill>
            <a:blip r:embed="rId4"/>
            <a:stretch>
              <a:fillRect l="0" t="-7679" r="0" b="-7679"/>
            </a:stretch>
          </a:blipFill>
        </p:spPr>
      </p:sp>
      <p:sp>
        <p:nvSpPr>
          <p:cNvPr name="TextBox 5" id="5"/>
          <p:cNvSpPr txBox="true"/>
          <p:nvPr/>
        </p:nvSpPr>
        <p:spPr>
          <a:xfrm rot="0">
            <a:off x="166310" y="2914976"/>
            <a:ext cx="12393571" cy="5962550"/>
          </a:xfrm>
          <a:prstGeom prst="rect">
            <a:avLst/>
          </a:prstGeom>
        </p:spPr>
        <p:txBody>
          <a:bodyPr anchor="t" rtlCol="false" tIns="0" lIns="0" bIns="0" rIns="0">
            <a:spAutoFit/>
          </a:bodyPr>
          <a:lstStyle/>
          <a:p>
            <a:pPr algn="ctr" marL="661048" indent="-330524" lvl="1">
              <a:lnSpc>
                <a:spcPts val="4286"/>
              </a:lnSpc>
              <a:spcBef>
                <a:spcPct val="0"/>
              </a:spcBef>
              <a:buFont typeface="Arial"/>
              <a:buChar char="•"/>
            </a:pPr>
            <a:r>
              <a:rPr lang="en-US" sz="3061">
                <a:solidFill>
                  <a:srgbClr val="FFFFFF"/>
                </a:solidFill>
                <a:latin typeface="Open Sans 1"/>
                <a:ea typeface="Open Sans 1"/>
                <a:cs typeface="Open Sans 1"/>
                <a:sym typeface="Open Sans 1"/>
              </a:rPr>
              <a:t>Microcontrolador: ESP32 (para la conexión IoT)</a:t>
            </a:r>
          </a:p>
          <a:p>
            <a:pPr algn="ctr">
              <a:lnSpc>
                <a:spcPts val="4286"/>
              </a:lnSpc>
              <a:spcBef>
                <a:spcPct val="0"/>
              </a:spcBef>
            </a:pPr>
          </a:p>
          <a:p>
            <a:pPr algn="ctr">
              <a:lnSpc>
                <a:spcPts val="4286"/>
              </a:lnSpc>
              <a:spcBef>
                <a:spcPct val="0"/>
              </a:spcBef>
            </a:pPr>
          </a:p>
          <a:p>
            <a:pPr algn="ctr">
              <a:lnSpc>
                <a:spcPts val="4286"/>
              </a:lnSpc>
              <a:spcBef>
                <a:spcPct val="0"/>
              </a:spcBef>
            </a:pPr>
          </a:p>
          <a:p>
            <a:pPr algn="ctr" marL="661048" indent="-330524" lvl="1">
              <a:lnSpc>
                <a:spcPts val="4286"/>
              </a:lnSpc>
              <a:spcBef>
                <a:spcPct val="0"/>
              </a:spcBef>
              <a:buFont typeface="Arial"/>
              <a:buChar char="•"/>
            </a:pPr>
            <a:r>
              <a:rPr lang="en-US" sz="3061">
                <a:solidFill>
                  <a:srgbClr val="FFFFFF"/>
                </a:solidFill>
                <a:latin typeface="Open Sans 1"/>
                <a:ea typeface="Open Sans 1"/>
                <a:cs typeface="Open Sans 1"/>
                <a:sym typeface="Open Sans 1"/>
              </a:rPr>
              <a:t>Sensor: CNY 70 (para la captura de datos de glucosa)</a:t>
            </a:r>
          </a:p>
          <a:p>
            <a:pPr algn="ctr">
              <a:lnSpc>
                <a:spcPts val="4286"/>
              </a:lnSpc>
              <a:spcBef>
                <a:spcPct val="0"/>
              </a:spcBef>
            </a:pPr>
          </a:p>
          <a:p>
            <a:pPr algn="ctr">
              <a:lnSpc>
                <a:spcPts val="4286"/>
              </a:lnSpc>
              <a:spcBef>
                <a:spcPct val="0"/>
              </a:spcBef>
            </a:pPr>
          </a:p>
          <a:p>
            <a:pPr algn="ctr">
              <a:lnSpc>
                <a:spcPts val="4286"/>
              </a:lnSpc>
              <a:spcBef>
                <a:spcPct val="0"/>
              </a:spcBef>
            </a:pPr>
          </a:p>
          <a:p>
            <a:pPr algn="ctr" marL="661048" indent="-330524" lvl="1">
              <a:lnSpc>
                <a:spcPts val="4286"/>
              </a:lnSpc>
              <a:spcBef>
                <a:spcPct val="0"/>
              </a:spcBef>
              <a:buFont typeface="Arial"/>
              <a:buChar char="•"/>
            </a:pPr>
            <a:r>
              <a:rPr lang="en-US" sz="3061">
                <a:solidFill>
                  <a:srgbClr val="FFFFFF"/>
                </a:solidFill>
                <a:latin typeface="Open Sans 1"/>
                <a:ea typeface="Open Sans 1"/>
                <a:cs typeface="Open Sans 1"/>
                <a:sym typeface="Open Sans 1"/>
              </a:rPr>
              <a:t>        </a:t>
            </a:r>
            <a:r>
              <a:rPr lang="en-US" sz="3061">
                <a:solidFill>
                  <a:srgbClr val="FFFFFF"/>
                </a:solidFill>
                <a:latin typeface="Open Sans 1"/>
                <a:ea typeface="Open Sans 1"/>
                <a:cs typeface="Open Sans 1"/>
                <a:sym typeface="Open Sans 1"/>
              </a:rPr>
              <a:t>Panel táctil: Para la interacción del usuario con el dispositivo (Opcional)</a:t>
            </a:r>
          </a:p>
          <a:p>
            <a:pPr algn="ctr">
              <a:lnSpc>
                <a:spcPts val="4286"/>
              </a:lnSpc>
              <a:spcBef>
                <a:spcPct val="0"/>
              </a:spcBef>
            </a:pPr>
          </a:p>
        </p:txBody>
      </p:sp>
      <p:sp>
        <p:nvSpPr>
          <p:cNvPr name="Freeform 6" id="6"/>
          <p:cNvSpPr/>
          <p:nvPr/>
        </p:nvSpPr>
        <p:spPr>
          <a:xfrm flipH="false" flipV="false" rot="0">
            <a:off x="12903135" y="7600747"/>
            <a:ext cx="2472597" cy="1371168"/>
          </a:xfrm>
          <a:custGeom>
            <a:avLst/>
            <a:gdLst/>
            <a:ahLst/>
            <a:cxnLst/>
            <a:rect r="r" b="b" t="t" l="l"/>
            <a:pathLst>
              <a:path h="1371168" w="2472597">
                <a:moveTo>
                  <a:pt x="0" y="0"/>
                </a:moveTo>
                <a:lnTo>
                  <a:pt x="2472597" y="0"/>
                </a:lnTo>
                <a:lnTo>
                  <a:pt x="2472597" y="1371168"/>
                </a:lnTo>
                <a:lnTo>
                  <a:pt x="0" y="1371168"/>
                </a:lnTo>
                <a:lnTo>
                  <a:pt x="0" y="0"/>
                </a:lnTo>
                <a:close/>
              </a:path>
            </a:pathLst>
          </a:custGeom>
          <a:blipFill>
            <a:blip r:embed="rId5"/>
            <a:stretch>
              <a:fillRect l="0" t="0" r="0" b="0"/>
            </a:stretch>
          </a:blipFill>
        </p:spPr>
      </p:sp>
      <p:sp>
        <p:nvSpPr>
          <p:cNvPr name="TextBox 7" id="7"/>
          <p:cNvSpPr txBox="true"/>
          <p:nvPr/>
        </p:nvSpPr>
        <p:spPr>
          <a:xfrm rot="0">
            <a:off x="1028700" y="857250"/>
            <a:ext cx="13027268" cy="1529995"/>
          </a:xfrm>
          <a:prstGeom prst="rect">
            <a:avLst/>
          </a:prstGeom>
        </p:spPr>
        <p:txBody>
          <a:bodyPr anchor="t" rtlCol="false" tIns="0" lIns="0" bIns="0" rIns="0">
            <a:spAutoFit/>
          </a:bodyPr>
          <a:lstStyle/>
          <a:p>
            <a:pPr algn="ctr">
              <a:lnSpc>
                <a:spcPts val="12542"/>
              </a:lnSpc>
            </a:pPr>
            <a:r>
              <a:rPr lang="en-US" sz="8958" b="true">
                <a:solidFill>
                  <a:srgbClr val="FFFFFF"/>
                </a:solidFill>
                <a:latin typeface="Open Sans 1 Bold"/>
                <a:ea typeface="Open Sans 1 Bold"/>
                <a:cs typeface="Open Sans 1 Bold"/>
                <a:sym typeface="Open Sans 1 Bold"/>
              </a:rPr>
              <a:t>STACK TECNOLOGICO</a:t>
            </a:r>
          </a:p>
        </p:txBody>
      </p:sp>
      <p:sp>
        <p:nvSpPr>
          <p:cNvPr name="TextBox 8" id="8"/>
          <p:cNvSpPr txBox="true"/>
          <p:nvPr/>
        </p:nvSpPr>
        <p:spPr>
          <a:xfrm rot="0">
            <a:off x="489707" y="9629140"/>
            <a:ext cx="14624721" cy="474969"/>
          </a:xfrm>
          <a:prstGeom prst="rect">
            <a:avLst/>
          </a:prstGeom>
        </p:spPr>
        <p:txBody>
          <a:bodyPr anchor="t" rtlCol="false" tIns="0" lIns="0" bIns="0" rIns="0">
            <a:spAutoFit/>
          </a:bodyPr>
          <a:lstStyle/>
          <a:p>
            <a:pPr algn="ctr">
              <a:lnSpc>
                <a:spcPts val="3959"/>
              </a:lnSpc>
            </a:pPr>
            <a:r>
              <a:rPr lang="en-US" sz="2828">
                <a:solidFill>
                  <a:srgbClr val="FFFFFF"/>
                </a:solidFill>
                <a:latin typeface="Open Sans 1"/>
                <a:ea typeface="Open Sans 1"/>
                <a:cs typeface="Open Sans 1"/>
                <a:sym typeface="Open Sans 1"/>
              </a:rPr>
              <a:t>Link :   https://github.com/ISPC-TST-PI-I-2024/capa-de-procesamiento-grupo-opalo</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DAGWIR-nHLE</dc:identifier>
  <dcterms:modified xsi:type="dcterms:W3CDTF">2011-08-01T06:04:30Z</dcterms:modified>
  <cp:revision>1</cp:revision>
  <dc:title>Medidor de Glucosa presentación PI</dc:title>
</cp:coreProperties>
</file>